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handoutMasterIdLst>
    <p:handoutMasterId r:id="rId26"/>
  </p:handoutMasterIdLst>
  <p:sldIdLst>
    <p:sldId id="500" r:id="rId2"/>
    <p:sldId id="476" r:id="rId3"/>
    <p:sldId id="617" r:id="rId4"/>
    <p:sldId id="585" r:id="rId5"/>
    <p:sldId id="392" r:id="rId6"/>
    <p:sldId id="605" r:id="rId7"/>
    <p:sldId id="614" r:id="rId8"/>
    <p:sldId id="622" r:id="rId9"/>
    <p:sldId id="604" r:id="rId10"/>
    <p:sldId id="624" r:id="rId11"/>
    <p:sldId id="579" r:id="rId12"/>
    <p:sldId id="613" r:id="rId13"/>
    <p:sldId id="481" r:id="rId14"/>
    <p:sldId id="612" r:id="rId15"/>
    <p:sldId id="628" r:id="rId16"/>
    <p:sldId id="503" r:id="rId17"/>
    <p:sldId id="598" r:id="rId18"/>
    <p:sldId id="597" r:id="rId19"/>
    <p:sldId id="593" r:id="rId20"/>
    <p:sldId id="594" r:id="rId21"/>
    <p:sldId id="615" r:id="rId22"/>
    <p:sldId id="552" r:id="rId23"/>
    <p:sldId id="498" r:id="rId24"/>
  </p:sldIdLst>
  <p:sldSz cx="9144000" cy="6858000" type="screen4x3"/>
  <p:notesSz cx="7102475" cy="9388475"/>
  <p:embeddedFontLs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DB3"/>
    <a:srgbClr val="00CC99"/>
    <a:srgbClr val="FF33CC"/>
    <a:srgbClr val="D64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AF4712-9192-4BB6-99BA-810C3559235B}">
  <a:tblStyle styleId="{7CAF4712-9192-4BB6-99BA-810C3559235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6" autoAdjust="0"/>
    <p:restoredTop sz="94434" autoAdjust="0"/>
  </p:normalViewPr>
  <p:slideViewPr>
    <p:cSldViewPr snapToGrid="0">
      <p:cViewPr varScale="1">
        <p:scale>
          <a:sx n="74" d="100"/>
          <a:sy n="74" d="100"/>
        </p:scale>
        <p:origin x="1182" y="72"/>
      </p:cViewPr>
      <p:guideLst>
        <p:guide orient="horz" pos="2160"/>
        <p:guide pos="2880"/>
      </p:guideLst>
    </p:cSldViewPr>
  </p:slideViewPr>
  <p:outlineViewPr>
    <p:cViewPr>
      <p:scale>
        <a:sx n="33" d="100"/>
        <a:sy n="33" d="100"/>
      </p:scale>
      <p:origin x="0" y="-46986"/>
    </p:cViewPr>
  </p:outlineViewPr>
  <p:notesTextViewPr>
    <p:cViewPr>
      <p:scale>
        <a:sx n="125" d="100"/>
        <a:sy n="125" d="100"/>
      </p:scale>
      <p:origin x="0" y="0"/>
    </p:cViewPr>
  </p:notesTextViewPr>
  <p:sorterViewPr>
    <p:cViewPr>
      <p:scale>
        <a:sx n="95" d="100"/>
        <a:sy n="95" d="100"/>
      </p:scale>
      <p:origin x="0" y="0"/>
    </p:cViewPr>
  </p:sorterViewPr>
  <p:notesViewPr>
    <p:cSldViewPr snapToGrid="0">
      <p:cViewPr>
        <p:scale>
          <a:sx n="62" d="100"/>
          <a:sy n="62" d="100"/>
        </p:scale>
        <p:origin x="2676"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40" cy="471054"/>
          </a:xfrm>
          <a:prstGeom prst="rect">
            <a:avLst/>
          </a:prstGeom>
        </p:spPr>
        <p:txBody>
          <a:bodyPr vert="horz" lIns="96613" tIns="48306" rIns="96613" bIns="48306" rtlCol="0"/>
          <a:lstStyle>
            <a:lvl1pPr algn="l">
              <a:defRPr sz="1300"/>
            </a:lvl1pPr>
          </a:lstStyle>
          <a:p>
            <a:endParaRPr lang="en-AU"/>
          </a:p>
        </p:txBody>
      </p:sp>
      <p:sp>
        <p:nvSpPr>
          <p:cNvPr id="3" name="Date Placeholder 2"/>
          <p:cNvSpPr>
            <a:spLocks noGrp="1"/>
          </p:cNvSpPr>
          <p:nvPr>
            <p:ph type="dt" sz="quarter" idx="1"/>
          </p:nvPr>
        </p:nvSpPr>
        <p:spPr>
          <a:xfrm>
            <a:off x="4023093" y="2"/>
            <a:ext cx="3077740" cy="471054"/>
          </a:xfrm>
          <a:prstGeom prst="rect">
            <a:avLst/>
          </a:prstGeom>
        </p:spPr>
        <p:txBody>
          <a:bodyPr vert="horz" lIns="96613" tIns="48306" rIns="96613" bIns="48306" rtlCol="0"/>
          <a:lstStyle>
            <a:lvl1pPr algn="r">
              <a:defRPr sz="1300"/>
            </a:lvl1pPr>
          </a:lstStyle>
          <a:p>
            <a:fld id="{C7821C40-25A5-44F6-B6B5-09FB74DBD16B}" type="datetimeFigureOut">
              <a:rPr lang="en-AU" smtClean="0"/>
              <a:t>21/05/2017</a:t>
            </a:fld>
            <a:endParaRPr lang="en-AU"/>
          </a:p>
        </p:txBody>
      </p:sp>
      <p:sp>
        <p:nvSpPr>
          <p:cNvPr id="4" name="Footer Placeholder 3"/>
          <p:cNvSpPr>
            <a:spLocks noGrp="1"/>
          </p:cNvSpPr>
          <p:nvPr>
            <p:ph type="ftr" sz="quarter" idx="2"/>
          </p:nvPr>
        </p:nvSpPr>
        <p:spPr>
          <a:xfrm>
            <a:off x="0" y="8917424"/>
            <a:ext cx="3077740" cy="471053"/>
          </a:xfrm>
          <a:prstGeom prst="rect">
            <a:avLst/>
          </a:prstGeom>
        </p:spPr>
        <p:txBody>
          <a:bodyPr vert="horz" lIns="96613" tIns="48306" rIns="96613" bIns="48306" rtlCol="0" anchor="b"/>
          <a:lstStyle>
            <a:lvl1pPr algn="l">
              <a:defRPr sz="1300"/>
            </a:lvl1pPr>
          </a:lstStyle>
          <a:p>
            <a:endParaRPr lang="en-AU"/>
          </a:p>
        </p:txBody>
      </p:sp>
      <p:sp>
        <p:nvSpPr>
          <p:cNvPr id="5" name="Slide Number Placeholder 4"/>
          <p:cNvSpPr>
            <a:spLocks noGrp="1"/>
          </p:cNvSpPr>
          <p:nvPr>
            <p:ph type="sldNum" sz="quarter" idx="3"/>
          </p:nvPr>
        </p:nvSpPr>
        <p:spPr>
          <a:xfrm>
            <a:off x="4023093" y="8917424"/>
            <a:ext cx="3077740" cy="471053"/>
          </a:xfrm>
          <a:prstGeom prst="rect">
            <a:avLst/>
          </a:prstGeom>
        </p:spPr>
        <p:txBody>
          <a:bodyPr vert="horz" lIns="96613" tIns="48306" rIns="96613" bIns="48306" rtlCol="0" anchor="b"/>
          <a:lstStyle>
            <a:lvl1pPr algn="r">
              <a:defRPr sz="1300"/>
            </a:lvl1pPr>
          </a:lstStyle>
          <a:p>
            <a:fld id="{31FF02AD-5EC6-4A5D-94B7-BF4A1232AC3F}" type="slidenum">
              <a:rPr lang="en-AU" smtClean="0"/>
              <a:t>‹#›</a:t>
            </a:fld>
            <a:endParaRPr lang="en-AU"/>
          </a:p>
        </p:txBody>
      </p:sp>
    </p:spTree>
    <p:extLst>
      <p:ext uri="{BB962C8B-B14F-4D97-AF65-F5344CB8AC3E}">
        <p14:creationId xmlns:p14="http://schemas.microsoft.com/office/powerpoint/2010/main" val="4164603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2"/>
            <a:ext cx="3077739" cy="471054"/>
          </a:xfrm>
          <a:prstGeom prst="rect">
            <a:avLst/>
          </a:prstGeom>
          <a:noFill/>
          <a:ln>
            <a:noFill/>
          </a:ln>
        </p:spPr>
        <p:txBody>
          <a:bodyPr lIns="96596" tIns="96596" rIns="96596" bIns="96596"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83061" marR="0" lvl="1" indent="0" algn="l" rtl="0">
              <a:spcBef>
                <a:spcPts val="0"/>
              </a:spcBef>
              <a:buNone/>
              <a:defRPr sz="1900" b="0" i="0" u="none" strike="noStrike" cap="none">
                <a:solidFill>
                  <a:schemeClr val="dk1"/>
                </a:solidFill>
                <a:latin typeface="Calibri"/>
                <a:ea typeface="Calibri"/>
                <a:cs typeface="Calibri"/>
                <a:sym typeface="Calibri"/>
              </a:defRPr>
            </a:lvl2pPr>
            <a:lvl3pPr marL="966123" marR="0" lvl="2" indent="0" algn="l" rtl="0">
              <a:spcBef>
                <a:spcPts val="0"/>
              </a:spcBef>
              <a:buNone/>
              <a:defRPr sz="1900" b="0" i="0" u="none" strike="noStrike" cap="none">
                <a:solidFill>
                  <a:schemeClr val="dk1"/>
                </a:solidFill>
                <a:latin typeface="Calibri"/>
                <a:ea typeface="Calibri"/>
                <a:cs typeface="Calibri"/>
                <a:sym typeface="Calibri"/>
              </a:defRPr>
            </a:lvl3pPr>
            <a:lvl4pPr marL="1449185" marR="0" lvl="3" indent="0" algn="l" rtl="0">
              <a:spcBef>
                <a:spcPts val="0"/>
              </a:spcBef>
              <a:buNone/>
              <a:defRPr sz="1900" b="0" i="0" u="none" strike="noStrike" cap="none">
                <a:solidFill>
                  <a:schemeClr val="dk1"/>
                </a:solidFill>
                <a:latin typeface="Calibri"/>
                <a:ea typeface="Calibri"/>
                <a:cs typeface="Calibri"/>
                <a:sym typeface="Calibri"/>
              </a:defRPr>
            </a:lvl4pPr>
            <a:lvl5pPr marL="1932247" marR="0" lvl="4" indent="0" algn="l" rtl="0">
              <a:spcBef>
                <a:spcPts val="0"/>
              </a:spcBef>
              <a:buNone/>
              <a:defRPr sz="1900" b="0" i="0" u="none" strike="noStrike" cap="none">
                <a:solidFill>
                  <a:schemeClr val="dk1"/>
                </a:solidFill>
                <a:latin typeface="Calibri"/>
                <a:ea typeface="Calibri"/>
                <a:cs typeface="Calibri"/>
                <a:sym typeface="Calibri"/>
              </a:defRPr>
            </a:lvl5pPr>
            <a:lvl6pPr marL="2415308" marR="0" lvl="5" indent="0" algn="l" rtl="0">
              <a:spcBef>
                <a:spcPts val="0"/>
              </a:spcBef>
              <a:buNone/>
              <a:defRPr sz="1900" b="0" i="0" u="none" strike="noStrike" cap="none">
                <a:solidFill>
                  <a:schemeClr val="dk1"/>
                </a:solidFill>
                <a:latin typeface="Calibri"/>
                <a:ea typeface="Calibri"/>
                <a:cs typeface="Calibri"/>
                <a:sym typeface="Calibri"/>
              </a:defRPr>
            </a:lvl6pPr>
            <a:lvl7pPr marL="2898369" marR="0" lvl="6" indent="0" algn="l" rtl="0">
              <a:spcBef>
                <a:spcPts val="0"/>
              </a:spcBef>
              <a:buNone/>
              <a:defRPr sz="1900" b="0" i="0" u="none" strike="noStrike" cap="none">
                <a:solidFill>
                  <a:schemeClr val="dk1"/>
                </a:solidFill>
                <a:latin typeface="Calibri"/>
                <a:ea typeface="Calibri"/>
                <a:cs typeface="Calibri"/>
                <a:sym typeface="Calibri"/>
              </a:defRPr>
            </a:lvl7pPr>
            <a:lvl8pPr marL="3381432" marR="0" lvl="7" indent="0" algn="l" rtl="0">
              <a:spcBef>
                <a:spcPts val="0"/>
              </a:spcBef>
              <a:buNone/>
              <a:defRPr sz="1900" b="0" i="0" u="none" strike="noStrike" cap="none">
                <a:solidFill>
                  <a:schemeClr val="dk1"/>
                </a:solidFill>
                <a:latin typeface="Calibri"/>
                <a:ea typeface="Calibri"/>
                <a:cs typeface="Calibri"/>
                <a:sym typeface="Calibri"/>
              </a:defRPr>
            </a:lvl8pPr>
            <a:lvl9pPr marL="3864493"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2"/>
            <a:ext cx="3077739" cy="471054"/>
          </a:xfrm>
          <a:prstGeom prst="rect">
            <a:avLst/>
          </a:prstGeom>
          <a:noFill/>
          <a:ln>
            <a:noFill/>
          </a:ln>
        </p:spPr>
        <p:txBody>
          <a:bodyPr lIns="96596" tIns="96596" rIns="96596" bIns="96596"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83061" marR="0" lvl="1" indent="0" algn="l" rtl="0">
              <a:spcBef>
                <a:spcPts val="0"/>
              </a:spcBef>
              <a:buNone/>
              <a:defRPr sz="1900" b="0" i="0" u="none" strike="noStrike" cap="none">
                <a:solidFill>
                  <a:schemeClr val="dk1"/>
                </a:solidFill>
                <a:latin typeface="Calibri"/>
                <a:ea typeface="Calibri"/>
                <a:cs typeface="Calibri"/>
                <a:sym typeface="Calibri"/>
              </a:defRPr>
            </a:lvl2pPr>
            <a:lvl3pPr marL="966123" marR="0" lvl="2" indent="0" algn="l" rtl="0">
              <a:spcBef>
                <a:spcPts val="0"/>
              </a:spcBef>
              <a:buNone/>
              <a:defRPr sz="1900" b="0" i="0" u="none" strike="noStrike" cap="none">
                <a:solidFill>
                  <a:schemeClr val="dk1"/>
                </a:solidFill>
                <a:latin typeface="Calibri"/>
                <a:ea typeface="Calibri"/>
                <a:cs typeface="Calibri"/>
                <a:sym typeface="Calibri"/>
              </a:defRPr>
            </a:lvl3pPr>
            <a:lvl4pPr marL="1449185" marR="0" lvl="3" indent="0" algn="l" rtl="0">
              <a:spcBef>
                <a:spcPts val="0"/>
              </a:spcBef>
              <a:buNone/>
              <a:defRPr sz="1900" b="0" i="0" u="none" strike="noStrike" cap="none">
                <a:solidFill>
                  <a:schemeClr val="dk1"/>
                </a:solidFill>
                <a:latin typeface="Calibri"/>
                <a:ea typeface="Calibri"/>
                <a:cs typeface="Calibri"/>
                <a:sym typeface="Calibri"/>
              </a:defRPr>
            </a:lvl4pPr>
            <a:lvl5pPr marL="1932247" marR="0" lvl="4" indent="0" algn="l" rtl="0">
              <a:spcBef>
                <a:spcPts val="0"/>
              </a:spcBef>
              <a:buNone/>
              <a:defRPr sz="1900" b="0" i="0" u="none" strike="noStrike" cap="none">
                <a:solidFill>
                  <a:schemeClr val="dk1"/>
                </a:solidFill>
                <a:latin typeface="Calibri"/>
                <a:ea typeface="Calibri"/>
                <a:cs typeface="Calibri"/>
                <a:sym typeface="Calibri"/>
              </a:defRPr>
            </a:lvl5pPr>
            <a:lvl6pPr marL="2415308" marR="0" lvl="5" indent="0" algn="l" rtl="0">
              <a:spcBef>
                <a:spcPts val="0"/>
              </a:spcBef>
              <a:buNone/>
              <a:defRPr sz="1900" b="0" i="0" u="none" strike="noStrike" cap="none">
                <a:solidFill>
                  <a:schemeClr val="dk1"/>
                </a:solidFill>
                <a:latin typeface="Calibri"/>
                <a:ea typeface="Calibri"/>
                <a:cs typeface="Calibri"/>
                <a:sym typeface="Calibri"/>
              </a:defRPr>
            </a:lvl6pPr>
            <a:lvl7pPr marL="2898369" marR="0" lvl="6" indent="0" algn="l" rtl="0">
              <a:spcBef>
                <a:spcPts val="0"/>
              </a:spcBef>
              <a:buNone/>
              <a:defRPr sz="1900" b="0" i="0" u="none" strike="noStrike" cap="none">
                <a:solidFill>
                  <a:schemeClr val="dk1"/>
                </a:solidFill>
                <a:latin typeface="Calibri"/>
                <a:ea typeface="Calibri"/>
                <a:cs typeface="Calibri"/>
                <a:sym typeface="Calibri"/>
              </a:defRPr>
            </a:lvl7pPr>
            <a:lvl8pPr marL="3381432" marR="0" lvl="7" indent="0" algn="l" rtl="0">
              <a:spcBef>
                <a:spcPts val="0"/>
              </a:spcBef>
              <a:buNone/>
              <a:defRPr sz="1900" b="0" i="0" u="none" strike="noStrike" cap="none">
                <a:solidFill>
                  <a:schemeClr val="dk1"/>
                </a:solidFill>
                <a:latin typeface="Calibri"/>
                <a:ea typeface="Calibri"/>
                <a:cs typeface="Calibri"/>
                <a:sym typeface="Calibri"/>
              </a:defRPr>
            </a:lvl8pPr>
            <a:lvl9pPr marL="3864493"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38275" y="1173163"/>
            <a:ext cx="4225925"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50" y="4518204"/>
            <a:ext cx="5681979" cy="3696712"/>
          </a:xfrm>
          <a:prstGeom prst="rect">
            <a:avLst/>
          </a:prstGeom>
          <a:noFill/>
          <a:ln>
            <a:noFill/>
          </a:ln>
        </p:spPr>
        <p:txBody>
          <a:bodyPr lIns="96596" tIns="96596" rIns="96596" bIns="96596"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r>
              <a:rPr lang="en-AU" dirty="0" smtClean="0"/>
              <a:t>Not all roles are created (equally) flexible!  Some roles – </a:t>
            </a:r>
            <a:r>
              <a:rPr lang="en-AU" dirty="0" err="1" smtClean="0"/>
              <a:t>esp</a:t>
            </a:r>
            <a:r>
              <a:rPr lang="en-AU" dirty="0" smtClean="0"/>
              <a:t> those that require face to face engagement cannot be done remotely.  To build in flexibility you may need to reconsider people’s roles, let stakeholders know what you’re doing. What happens when that person is sick or goes on leave?  </a:t>
            </a:r>
          </a:p>
          <a:p>
            <a:endParaRPr lang="en-AU" dirty="0" smtClean="0"/>
          </a:p>
          <a:p>
            <a:r>
              <a:rPr lang="en-AU" dirty="0" smtClean="0"/>
              <a:t>Take stock of your key processes and tasks and determine the nature and intensity of tasks  - and what can be done remotely, what needs to be done in the office in the office where you need to have back up (important, high risk work), what FWA formats are appropriate for particular types of roles Identify peaks and troughs, check you have capacity for surge periods</a:t>
            </a:r>
          </a:p>
          <a:p>
            <a:r>
              <a:rPr lang="en-AU" dirty="0" smtClean="0"/>
              <a:t> </a:t>
            </a:r>
          </a:p>
          <a:p>
            <a:endParaRPr dirty="0"/>
          </a:p>
        </p:txBody>
      </p:sp>
      <p:sp>
        <p:nvSpPr>
          <p:cNvPr id="7" name="Shape 7"/>
          <p:cNvSpPr txBox="1">
            <a:spLocks noGrp="1"/>
          </p:cNvSpPr>
          <p:nvPr>
            <p:ph type="ftr" idx="11"/>
          </p:nvPr>
        </p:nvSpPr>
        <p:spPr>
          <a:xfrm>
            <a:off x="1" y="8917422"/>
            <a:ext cx="3077739" cy="471052"/>
          </a:xfrm>
          <a:prstGeom prst="rect">
            <a:avLst/>
          </a:prstGeom>
          <a:noFill/>
          <a:ln>
            <a:noFill/>
          </a:ln>
        </p:spPr>
        <p:txBody>
          <a:bodyPr lIns="96596" tIns="96596" rIns="96596" bIns="96596"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83061" marR="0" lvl="1" indent="0" algn="l" rtl="0">
              <a:spcBef>
                <a:spcPts val="0"/>
              </a:spcBef>
              <a:buNone/>
              <a:defRPr sz="1900" b="0" i="0" u="none" strike="noStrike" cap="none">
                <a:solidFill>
                  <a:schemeClr val="dk1"/>
                </a:solidFill>
                <a:latin typeface="Calibri"/>
                <a:ea typeface="Calibri"/>
                <a:cs typeface="Calibri"/>
                <a:sym typeface="Calibri"/>
              </a:defRPr>
            </a:lvl2pPr>
            <a:lvl3pPr marL="966123" marR="0" lvl="2" indent="0" algn="l" rtl="0">
              <a:spcBef>
                <a:spcPts val="0"/>
              </a:spcBef>
              <a:buNone/>
              <a:defRPr sz="1900" b="0" i="0" u="none" strike="noStrike" cap="none">
                <a:solidFill>
                  <a:schemeClr val="dk1"/>
                </a:solidFill>
                <a:latin typeface="Calibri"/>
                <a:ea typeface="Calibri"/>
                <a:cs typeface="Calibri"/>
                <a:sym typeface="Calibri"/>
              </a:defRPr>
            </a:lvl3pPr>
            <a:lvl4pPr marL="1449185" marR="0" lvl="3" indent="0" algn="l" rtl="0">
              <a:spcBef>
                <a:spcPts val="0"/>
              </a:spcBef>
              <a:buNone/>
              <a:defRPr sz="1900" b="0" i="0" u="none" strike="noStrike" cap="none">
                <a:solidFill>
                  <a:schemeClr val="dk1"/>
                </a:solidFill>
                <a:latin typeface="Calibri"/>
                <a:ea typeface="Calibri"/>
                <a:cs typeface="Calibri"/>
                <a:sym typeface="Calibri"/>
              </a:defRPr>
            </a:lvl4pPr>
            <a:lvl5pPr marL="1932247" marR="0" lvl="4" indent="0" algn="l" rtl="0">
              <a:spcBef>
                <a:spcPts val="0"/>
              </a:spcBef>
              <a:buNone/>
              <a:defRPr sz="1900" b="0" i="0" u="none" strike="noStrike" cap="none">
                <a:solidFill>
                  <a:schemeClr val="dk1"/>
                </a:solidFill>
                <a:latin typeface="Calibri"/>
                <a:ea typeface="Calibri"/>
                <a:cs typeface="Calibri"/>
                <a:sym typeface="Calibri"/>
              </a:defRPr>
            </a:lvl5pPr>
            <a:lvl6pPr marL="2415308" marR="0" lvl="5" indent="0" algn="l" rtl="0">
              <a:spcBef>
                <a:spcPts val="0"/>
              </a:spcBef>
              <a:buNone/>
              <a:defRPr sz="1900" b="0" i="0" u="none" strike="noStrike" cap="none">
                <a:solidFill>
                  <a:schemeClr val="dk1"/>
                </a:solidFill>
                <a:latin typeface="Calibri"/>
                <a:ea typeface="Calibri"/>
                <a:cs typeface="Calibri"/>
                <a:sym typeface="Calibri"/>
              </a:defRPr>
            </a:lvl6pPr>
            <a:lvl7pPr marL="2898369" marR="0" lvl="6" indent="0" algn="l" rtl="0">
              <a:spcBef>
                <a:spcPts val="0"/>
              </a:spcBef>
              <a:buNone/>
              <a:defRPr sz="1900" b="0" i="0" u="none" strike="noStrike" cap="none">
                <a:solidFill>
                  <a:schemeClr val="dk1"/>
                </a:solidFill>
                <a:latin typeface="Calibri"/>
                <a:ea typeface="Calibri"/>
                <a:cs typeface="Calibri"/>
                <a:sym typeface="Calibri"/>
              </a:defRPr>
            </a:lvl7pPr>
            <a:lvl8pPr marL="3381432" marR="0" lvl="7" indent="0" algn="l" rtl="0">
              <a:spcBef>
                <a:spcPts val="0"/>
              </a:spcBef>
              <a:buNone/>
              <a:defRPr sz="1900" b="0" i="0" u="none" strike="noStrike" cap="none">
                <a:solidFill>
                  <a:schemeClr val="dk1"/>
                </a:solidFill>
                <a:latin typeface="Calibri"/>
                <a:ea typeface="Calibri"/>
                <a:cs typeface="Calibri"/>
                <a:sym typeface="Calibri"/>
              </a:defRPr>
            </a:lvl8pPr>
            <a:lvl9pPr marL="3864493"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2"/>
            <a:ext cx="3077739" cy="471052"/>
          </a:xfrm>
          <a:prstGeom prst="rect">
            <a:avLst/>
          </a:prstGeom>
          <a:noFill/>
          <a:ln>
            <a:noFill/>
          </a:ln>
        </p:spPr>
        <p:txBody>
          <a:bodyPr lIns="96596" tIns="48285" rIns="96596" bIns="48285" anchor="b" anchorCtr="0">
            <a:noAutofit/>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61408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G11t6XAIce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AU" sz="1200" dirty="0" smtClean="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7652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96975"/>
            <a:ext cx="4224338" cy="31686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13</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92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1425"/>
            <a:ext cx="4470400" cy="33543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14</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690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AU" dirty="0"/>
              <a:t>Make</a:t>
            </a:r>
            <a:r>
              <a:rPr lang="en-AU" baseline="0" dirty="0"/>
              <a:t> a l</a:t>
            </a:r>
            <a:r>
              <a:rPr lang="en-AU" dirty="0"/>
              <a:t>inks to career</a:t>
            </a:r>
            <a:r>
              <a:rPr lang="en-AU" baseline="0" dirty="0"/>
              <a:t> progression and promotion discussion earlier.</a:t>
            </a:r>
          </a:p>
          <a:p>
            <a:endParaRPr lang="en-AU" baseline="0" dirty="0"/>
          </a:p>
          <a:p>
            <a:r>
              <a:rPr lang="en-AU" baseline="0" dirty="0"/>
              <a:t>It’s one thing to agree FWAs – the next step is to ensure that the team continues to operate effectively…</a:t>
            </a:r>
          </a:p>
          <a:p>
            <a:pPr>
              <a:buSzPct val="25000"/>
            </a:pPr>
            <a:endParaRPr lang="en-US" sz="1200" dirty="0"/>
          </a:p>
          <a:p>
            <a:pPr>
              <a:buSzPct val="25000"/>
            </a:pPr>
            <a:r>
              <a:rPr lang="en-AU" sz="1200" b="1" u="sng" dirty="0"/>
              <a:t>ASK:</a:t>
            </a:r>
            <a:r>
              <a:rPr lang="en-AU" sz="1200" baseline="0" dirty="0"/>
              <a:t> What are other tips people want to share?</a:t>
            </a:r>
          </a:p>
          <a:p>
            <a:pPr>
              <a:buSzPct val="25000"/>
            </a:pPr>
            <a:endParaRPr lang="en-AU" sz="1200" baseline="0" dirty="0"/>
          </a:p>
          <a:p>
            <a:pPr>
              <a:buSzPct val="25000"/>
            </a:pPr>
            <a:r>
              <a:rPr lang="en-AU" sz="1200" baseline="0" dirty="0"/>
              <a:t>May include </a:t>
            </a:r>
            <a:r>
              <a:rPr lang="en-AU" sz="1200" dirty="0"/>
              <a:t>these strategies to improve your visibility:</a:t>
            </a:r>
          </a:p>
          <a:p>
            <a:pPr marL="285750" indent="-285750">
              <a:buSzPct val="25000"/>
              <a:buFont typeface="Arial" panose="020B0604020202020204" pitchFamily="34" charset="0"/>
              <a:buChar char="•"/>
            </a:pPr>
            <a:r>
              <a:rPr lang="en-AU" sz="1200" b="0" dirty="0"/>
              <a:t>Speak up in meetings</a:t>
            </a:r>
          </a:p>
          <a:p>
            <a:pPr marL="285750" indent="-285750">
              <a:buSzPct val="25000"/>
              <a:buFont typeface="Arial" panose="020B0604020202020204" pitchFamily="34" charset="0"/>
              <a:buChar char="•"/>
            </a:pPr>
            <a:r>
              <a:rPr lang="en-AU" sz="1200" b="0" dirty="0"/>
              <a:t>Strengthen your relationship with your boss</a:t>
            </a:r>
          </a:p>
          <a:p>
            <a:pPr marL="285750" indent="-285750">
              <a:buSzPct val="25000"/>
              <a:buFont typeface="Arial" panose="020B0604020202020204" pitchFamily="34" charset="0"/>
              <a:buChar char="•"/>
            </a:pPr>
            <a:r>
              <a:rPr lang="en-AU" sz="1200" b="0" dirty="0"/>
              <a:t>Ask for high-visibility projects</a:t>
            </a:r>
          </a:p>
          <a:p>
            <a:pPr marL="285750" indent="-285750">
              <a:buSzPct val="25000"/>
              <a:buFont typeface="Arial" panose="020B0604020202020204" pitchFamily="34" charset="0"/>
              <a:buChar char="•"/>
            </a:pPr>
            <a:r>
              <a:rPr lang="en-AU" sz="1200" b="0" dirty="0"/>
              <a:t>Volunteer to represent your team</a:t>
            </a:r>
          </a:p>
          <a:p>
            <a:pPr marL="285750" indent="-285750">
              <a:buSzPct val="25000"/>
              <a:buFont typeface="Arial" panose="020B0604020202020204" pitchFamily="34" charset="0"/>
              <a:buChar char="•"/>
            </a:pPr>
            <a:r>
              <a:rPr lang="en-AU" sz="1200" b="0" dirty="0"/>
              <a:t>Participate in learning opportunities</a:t>
            </a:r>
          </a:p>
          <a:p>
            <a:pPr marL="285750" indent="-285750">
              <a:buSzPct val="25000"/>
              <a:buFont typeface="Arial" panose="020B0604020202020204" pitchFamily="34" charset="0"/>
              <a:buChar char="•"/>
            </a:pPr>
            <a:r>
              <a:rPr lang="en-AU" sz="1200" b="0" i="1" u="sng" dirty="0"/>
              <a:t>Establish back up/shadowing</a:t>
            </a:r>
            <a:r>
              <a:rPr lang="en-AU" sz="1200" b="0" i="1" u="sng" baseline="0" dirty="0"/>
              <a:t> </a:t>
            </a:r>
            <a:r>
              <a:rPr lang="en-AU" sz="1200" b="0" i="1" u="sng" dirty="0"/>
              <a:t>arrangements</a:t>
            </a:r>
          </a:p>
          <a:p>
            <a:pPr marL="285750" indent="-285750">
              <a:buSzPct val="25000"/>
              <a:buFont typeface="Arial" panose="020B0604020202020204" pitchFamily="34" charset="0"/>
              <a:buChar char="•"/>
            </a:pPr>
            <a:r>
              <a:rPr lang="en-AU" sz="1200" b="0" i="1" u="sng" dirty="0"/>
              <a:t>Have</a:t>
            </a:r>
            <a:r>
              <a:rPr lang="en-AU" sz="1200" b="0" i="1" u="sng" baseline="0" dirty="0"/>
              <a:t> delegation arrangements </a:t>
            </a:r>
            <a:endParaRPr lang="en-AU" sz="1200" b="0" i="1" u="sng" dirty="0"/>
          </a:p>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180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16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54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17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27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709738" y="1108075"/>
            <a:ext cx="3990975" cy="29924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741059" y="4267794"/>
            <a:ext cx="5928445" cy="3491831"/>
          </a:xfrm>
          <a:prstGeom prst="rect">
            <a:avLst/>
          </a:prstGeom>
          <a:noFill/>
          <a:ln>
            <a:noFill/>
          </a:ln>
        </p:spPr>
        <p:txBody>
          <a:bodyPr lIns="96596" tIns="48285" rIns="96596" bIns="48285" anchor="t" anchorCtr="0">
            <a:noAutofit/>
          </a:bodyPr>
          <a:lstStyle/>
          <a:p>
            <a:pPr fontAlgn="t"/>
            <a:endParaRPr lang="en-US" sz="1300" b="1" dirty="0">
              <a:solidFill>
                <a:srgbClr val="FF0000"/>
              </a:solidFill>
            </a:endParaRPr>
          </a:p>
        </p:txBody>
      </p:sp>
      <p:sp>
        <p:nvSpPr>
          <p:cNvPr id="196" name="Shape 196"/>
          <p:cNvSpPr txBox="1">
            <a:spLocks noGrp="1"/>
          </p:cNvSpPr>
          <p:nvPr>
            <p:ph type="sldNum" idx="12"/>
          </p:nvPr>
        </p:nvSpPr>
        <p:spPr>
          <a:xfrm>
            <a:off x="4197601" y="8423196"/>
            <a:ext cx="3211242" cy="444945"/>
          </a:xfrm>
          <a:prstGeom prst="rect">
            <a:avLst/>
          </a:prstGeom>
          <a:noFill/>
          <a:ln>
            <a:noFill/>
          </a:ln>
        </p:spPr>
        <p:txBody>
          <a:bodyPr lIns="96596" tIns="48285" rIns="96596" bIns="48285"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18</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92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19</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15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20</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344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22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347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740728" y="4652430"/>
            <a:ext cx="5925795" cy="3806533"/>
          </a:xfrm>
          <a:prstGeom prst="rect">
            <a:avLst/>
          </a:prstGeom>
        </p:spPr>
        <p:txBody>
          <a:bodyPr lIns="96596" tIns="96596" rIns="96596" bIns="96596" anchor="t" anchorCtr="0">
            <a:noAutofit/>
          </a:bodyPr>
          <a:lstStyle/>
          <a:p>
            <a:endParaRPr dirty="0"/>
          </a:p>
        </p:txBody>
      </p:sp>
      <p:sp>
        <p:nvSpPr>
          <p:cNvPr id="475" name="Shape 475"/>
          <p:cNvSpPr>
            <a:spLocks noGrp="1" noRot="1" noChangeAspect="1"/>
          </p:cNvSpPr>
          <p:nvPr>
            <p:ph type="sldImg" idx="2"/>
          </p:nvPr>
        </p:nvSpPr>
        <p:spPr>
          <a:xfrm>
            <a:off x="1528763" y="1208088"/>
            <a:ext cx="4349750" cy="32623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225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1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3</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808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1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097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438275" y="1173163"/>
            <a:ext cx="4225925"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710250" y="4518204"/>
            <a:ext cx="5681979" cy="3696712"/>
          </a:xfrm>
          <a:prstGeom prst="rect">
            <a:avLst/>
          </a:prstGeom>
          <a:noFill/>
          <a:ln>
            <a:noFill/>
          </a:ln>
        </p:spPr>
        <p:txBody>
          <a:bodyPr lIns="96596" tIns="48285" rIns="96596" bIns="48285" anchor="t" anchorCtr="0">
            <a:noAutofit/>
          </a:bodyPr>
          <a:lstStyle/>
          <a:p>
            <a:pPr>
              <a:buSzPct val="25000"/>
            </a:pPr>
            <a:r>
              <a:rPr lang="en-AU" sz="1200" b="0" i="0" u="sng" strike="noStrike" kern="1200" cap="none" baseline="0" dirty="0" smtClean="0">
                <a:solidFill>
                  <a:schemeClr val="dk1"/>
                </a:solidFill>
                <a:effectLst/>
                <a:latin typeface="Calibri"/>
                <a:ea typeface="Calibri"/>
                <a:cs typeface="Calibri"/>
                <a:sym typeface="Calibri"/>
                <a:hlinkClick r:id="rId3"/>
              </a:rPr>
              <a:t>https://youtu.be/G11t6XAIce0</a:t>
            </a:r>
            <a:endParaRPr lang="en-AU" sz="1200" b="0" i="0" u="sng" strike="noStrike" kern="1200" cap="none" baseline="0" dirty="0" smtClean="0">
              <a:solidFill>
                <a:schemeClr val="dk1"/>
              </a:solidFill>
              <a:effectLst/>
              <a:latin typeface="Calibri"/>
              <a:ea typeface="Calibri"/>
              <a:cs typeface="Calibri"/>
              <a:sym typeface="Calibri"/>
            </a:endParaRPr>
          </a:p>
          <a:p>
            <a:pPr>
              <a:buSzPct val="25000"/>
            </a:pPr>
            <a:endParaRPr lang="en-AU" sz="1200" b="0" i="0" u="sng" strike="noStrike" kern="1200" cap="none" baseline="0" dirty="0" smtClean="0">
              <a:solidFill>
                <a:schemeClr val="dk1"/>
              </a:solidFill>
              <a:effectLst/>
              <a:latin typeface="Calibri"/>
              <a:cs typeface="Calibri"/>
              <a:sym typeface="Calibri"/>
            </a:endParaRPr>
          </a:p>
          <a:p>
            <a:pPr>
              <a:buSzPct val="25000"/>
            </a:pPr>
            <a:endParaRPr lang="en-US" sz="1300" dirty="0"/>
          </a:p>
        </p:txBody>
      </p:sp>
      <p:sp>
        <p:nvSpPr>
          <p:cNvPr id="152" name="Shape 152"/>
          <p:cNvSpPr txBox="1">
            <a:spLocks noGrp="1"/>
          </p:cNvSpPr>
          <p:nvPr>
            <p:ph type="sldNum" idx="12"/>
          </p:nvPr>
        </p:nvSpPr>
        <p:spPr>
          <a:xfrm>
            <a:off x="4023092" y="8917422"/>
            <a:ext cx="3077739" cy="471052"/>
          </a:xfrm>
          <a:prstGeom prst="rect">
            <a:avLst/>
          </a:prstGeom>
          <a:noFill/>
          <a:ln>
            <a:noFill/>
          </a:ln>
        </p:spPr>
        <p:txBody>
          <a:bodyPr lIns="96596" tIns="48285" rIns="96596" bIns="48285"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00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effectLst/>
                <a:latin typeface="Calibri"/>
                <a:ea typeface="Calibri"/>
                <a:cs typeface="Calibri"/>
                <a:sym typeface="Calibri"/>
              </a:rPr>
              <a:t> </a:t>
            </a:r>
            <a:endParaRPr lang="en-AU" sz="1200" b="0" i="0" u="none" strike="noStrike" kern="1200" cap="none" baseline="0"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86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247775" y="1279525"/>
            <a:ext cx="4603750" cy="34528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9933" y="4925408"/>
            <a:ext cx="5679439" cy="4029879"/>
          </a:xfrm>
          <a:prstGeom prst="rect">
            <a:avLst/>
          </a:prstGeom>
          <a:noFill/>
          <a:ln>
            <a:noFill/>
          </a:ln>
        </p:spPr>
        <p:txBody>
          <a:bodyPr lIns="96596" tIns="48285" rIns="96596" bIns="4828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dirty="0"/>
          </a:p>
        </p:txBody>
      </p:sp>
      <p:sp>
        <p:nvSpPr>
          <p:cNvPr id="145" name="Shape 145"/>
          <p:cNvSpPr txBox="1">
            <a:spLocks noGrp="1"/>
          </p:cNvSpPr>
          <p:nvPr>
            <p:ph type="sldNum" idx="12"/>
          </p:nvPr>
        </p:nvSpPr>
        <p:spPr>
          <a:xfrm>
            <a:off x="4021294" y="9721106"/>
            <a:ext cx="3076363" cy="513506"/>
          </a:xfrm>
          <a:prstGeom prst="rect">
            <a:avLst/>
          </a:prstGeom>
          <a:noFill/>
          <a:ln>
            <a:noFill/>
          </a:ln>
        </p:spPr>
        <p:txBody>
          <a:bodyPr lIns="96596" tIns="48285" rIns="96596" bIns="48285"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8</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8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9</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02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11</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944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 Redesigning teams.jpg"/>
          <p:cNvPicPr>
            <a:picLocks noChangeAspect="1"/>
          </p:cNvPicPr>
          <p:nvPr/>
        </p:nvPicPr>
        <p:blipFill>
          <a:blip r:embed="rId3"/>
          <a:stretch>
            <a:fillRect/>
          </a:stretch>
        </p:blipFill>
        <p:spPr>
          <a:xfrm>
            <a:off x="0" y="-20462"/>
            <a:ext cx="9137945" cy="6873890"/>
          </a:xfrm>
          <a:prstGeom prst="rect">
            <a:avLst/>
          </a:prstGeom>
        </p:spPr>
      </p:pic>
      <p:sp>
        <p:nvSpPr>
          <p:cNvPr id="6" name="Shape 89"/>
          <p:cNvSpPr txBox="1">
            <a:spLocks/>
          </p:cNvSpPr>
          <p:nvPr/>
        </p:nvSpPr>
        <p:spPr>
          <a:xfrm>
            <a:off x="1219576" y="3274815"/>
            <a:ext cx="6698791" cy="2271788"/>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70C0"/>
              </a:buClr>
              <a:buSzPct val="25000"/>
              <a:buFont typeface="Calibri"/>
              <a:buNone/>
              <a:tabLst/>
              <a:defRPr/>
            </a:pPr>
            <a:r>
              <a:rPr lang="en-US" sz="4000" b="1" dirty="0" smtClean="0">
                <a:solidFill>
                  <a:schemeClr val="tx1"/>
                </a:solidFill>
                <a:latin typeface="Century Gothic" pitchFamily="34" charset="0"/>
                <a:ea typeface="Calibri"/>
                <a:cs typeface="Calibri"/>
                <a:sym typeface="Calibri"/>
              </a:rPr>
              <a:t>Increased flexibility in the workplace</a:t>
            </a:r>
            <a:r>
              <a:rPr lang="en-US" sz="4000" b="1" noProof="0" dirty="0" smtClean="0">
                <a:solidFill>
                  <a:schemeClr val="tx1"/>
                </a:solidFill>
                <a:latin typeface="Century Gothic" pitchFamily="34" charset="0"/>
                <a:ea typeface="Calibri"/>
                <a:cs typeface="Calibri"/>
                <a:sym typeface="Calibri"/>
              </a:rPr>
              <a:t> benefits everyone!</a:t>
            </a:r>
            <a:endParaRPr kumimoji="0" lang="en-US" sz="4000" b="1" u="none" strike="noStrike" kern="0" cap="none" spc="0" normalizeH="0" baseline="0" noProof="0" dirty="0">
              <a:ln>
                <a:noFill/>
              </a:ln>
              <a:solidFill>
                <a:schemeClr val="tx1"/>
              </a:solidFill>
              <a:effectLst/>
              <a:uLnTx/>
              <a:uFillTx/>
              <a:latin typeface="Century Gothic" pitchFamily="34" charset="0"/>
              <a:ea typeface="Calibri"/>
              <a:cs typeface="Calibri"/>
              <a:sym typeface="Calibri"/>
            </a:endParaRPr>
          </a:p>
        </p:txBody>
      </p:sp>
    </p:spTree>
    <p:extLst>
      <p:ext uri="{BB962C8B-B14F-4D97-AF65-F5344CB8AC3E}">
        <p14:creationId xmlns:p14="http://schemas.microsoft.com/office/powerpoint/2010/main" val="109616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882"/>
            <a:ext cx="9144000" cy="1143000"/>
          </a:xfrm>
        </p:spPr>
        <p:txBody>
          <a:bodyPr/>
          <a:lstStyle/>
          <a:p>
            <a:r>
              <a:rPr lang="en-AU" sz="4000" b="1" dirty="0" smtClean="0">
                <a:solidFill>
                  <a:srgbClr val="2F9DB3"/>
                </a:solidFill>
              </a:rPr>
              <a:t>Tips for managing staff that work flexibly</a:t>
            </a:r>
            <a:endParaRPr lang="en-AU" sz="4000" b="1" dirty="0">
              <a:solidFill>
                <a:srgbClr val="2F9DB3"/>
              </a:solidFill>
            </a:endParaRPr>
          </a:p>
        </p:txBody>
      </p:sp>
      <p:sp>
        <p:nvSpPr>
          <p:cNvPr id="4" name="Text Placeholder 3"/>
          <p:cNvSpPr>
            <a:spLocks noGrp="1"/>
          </p:cNvSpPr>
          <p:nvPr>
            <p:ph type="body" idx="2"/>
          </p:nvPr>
        </p:nvSpPr>
        <p:spPr>
          <a:xfrm>
            <a:off x="296213" y="941118"/>
            <a:ext cx="8628845" cy="5614228"/>
          </a:xfrm>
        </p:spPr>
        <p:txBody>
          <a:bodyPr/>
          <a:lstStyle/>
          <a:p>
            <a:r>
              <a:rPr lang="en-US" sz="2000" dirty="0" smtClean="0"/>
              <a:t>Understand </a:t>
            </a:r>
            <a:r>
              <a:rPr lang="en-US" sz="2000" dirty="0"/>
              <a:t>their </a:t>
            </a:r>
            <a:r>
              <a:rPr lang="en-US" sz="2000" dirty="0" smtClean="0"/>
              <a:t>motivation for </a:t>
            </a:r>
            <a:r>
              <a:rPr lang="en-US" sz="2000" dirty="0"/>
              <a:t>flexibility and negotiate expectations early</a:t>
            </a:r>
          </a:p>
          <a:p>
            <a:r>
              <a:rPr lang="en-US" sz="2000" dirty="0" smtClean="0"/>
              <a:t>Structure teams to respond to the work not the other way around</a:t>
            </a:r>
          </a:p>
          <a:p>
            <a:r>
              <a:rPr lang="en-AU" sz="2000" dirty="0" smtClean="0"/>
              <a:t>Plan workload carefully </a:t>
            </a:r>
            <a:r>
              <a:rPr lang="en-AU" sz="2000" dirty="0"/>
              <a:t>- how will responsibilities be </a:t>
            </a:r>
            <a:r>
              <a:rPr lang="en-AU" sz="2000" dirty="0" smtClean="0"/>
              <a:t>split/shared</a:t>
            </a:r>
            <a:r>
              <a:rPr lang="en-AU" sz="2000" dirty="0"/>
              <a:t>, handover </a:t>
            </a:r>
            <a:r>
              <a:rPr lang="en-AU" sz="2000" dirty="0" smtClean="0"/>
              <a:t>processes/contingencies handled?</a:t>
            </a:r>
          </a:p>
          <a:p>
            <a:r>
              <a:rPr lang="en-US" sz="2000" dirty="0"/>
              <a:t>Discuss the risks and challenges associated with the role being worked on a part-time basis and mitigate these </a:t>
            </a:r>
            <a:r>
              <a:rPr lang="en-US" sz="2000" dirty="0" err="1"/>
              <a:t>e.g</a:t>
            </a:r>
            <a:r>
              <a:rPr lang="en-US" sz="2000" dirty="0"/>
              <a:t> job share, robust work practices, back up arrangements</a:t>
            </a:r>
          </a:p>
          <a:p>
            <a:r>
              <a:rPr lang="en-AU" sz="2000" dirty="0" smtClean="0"/>
              <a:t>Set </a:t>
            </a:r>
            <a:r>
              <a:rPr lang="en-AU" sz="2000" dirty="0"/>
              <a:t>measureable goals – trial initially and see how it goes, identify issues, revise </a:t>
            </a:r>
            <a:r>
              <a:rPr lang="en-AU" sz="2000" dirty="0" smtClean="0"/>
              <a:t>regularly</a:t>
            </a:r>
          </a:p>
          <a:p>
            <a:r>
              <a:rPr lang="en-AU" sz="2000" dirty="0" smtClean="0"/>
              <a:t>Implement </a:t>
            </a:r>
            <a:r>
              <a:rPr lang="en-AU" sz="2000" dirty="0"/>
              <a:t>a transition period and keep </a:t>
            </a:r>
            <a:r>
              <a:rPr lang="en-AU" sz="2000" dirty="0" smtClean="0"/>
              <a:t>all staff </a:t>
            </a:r>
            <a:r>
              <a:rPr lang="en-AU" sz="2000" dirty="0"/>
              <a:t>informed </a:t>
            </a:r>
          </a:p>
          <a:p>
            <a:r>
              <a:rPr lang="en-US" sz="2000" dirty="0" smtClean="0"/>
              <a:t>Treat </a:t>
            </a:r>
            <a:r>
              <a:rPr lang="en-US" sz="2000" dirty="0"/>
              <a:t>them equally – e.g. </a:t>
            </a:r>
            <a:r>
              <a:rPr lang="en-US" sz="2000" dirty="0" smtClean="0"/>
              <a:t>remember them for meetings</a:t>
            </a:r>
            <a:r>
              <a:rPr lang="en-US" sz="2000" dirty="0"/>
              <a:t>, acting opportunities, invitations </a:t>
            </a:r>
            <a:r>
              <a:rPr lang="en-US" sz="2000" dirty="0" smtClean="0"/>
              <a:t>to participate </a:t>
            </a:r>
            <a:r>
              <a:rPr lang="en-US" sz="2000" dirty="0"/>
              <a:t>in taskforces</a:t>
            </a:r>
          </a:p>
          <a:p>
            <a:r>
              <a:rPr lang="en-US" sz="2000" dirty="0"/>
              <a:t> Provide the required resources and </a:t>
            </a:r>
            <a:r>
              <a:rPr lang="en-US" sz="2000" dirty="0" smtClean="0"/>
              <a:t>tools</a:t>
            </a:r>
            <a:endParaRPr lang="en-AU" sz="2000" dirty="0"/>
          </a:p>
          <a:p>
            <a:r>
              <a:rPr lang="en-US" sz="2000" dirty="0"/>
              <a:t> Don’t limit part-timers to certain </a:t>
            </a:r>
            <a:r>
              <a:rPr lang="en-US" sz="2000" dirty="0" smtClean="0"/>
              <a:t>roles</a:t>
            </a:r>
          </a:p>
          <a:p>
            <a:r>
              <a:rPr lang="en-US" sz="2000" dirty="0" smtClean="0"/>
              <a:t>Keep </a:t>
            </a:r>
            <a:r>
              <a:rPr lang="en-US" sz="2000" dirty="0"/>
              <a:t>communication lines </a:t>
            </a:r>
            <a:r>
              <a:rPr lang="en-US" sz="2000" dirty="0" smtClean="0"/>
              <a:t>open - keep </a:t>
            </a:r>
            <a:r>
              <a:rPr lang="en-US" sz="2000" dirty="0"/>
              <a:t>your promise re catch up times</a:t>
            </a:r>
            <a:endParaRPr lang="en-AU" sz="2000" dirty="0"/>
          </a:p>
          <a:p>
            <a:endParaRPr lang="en-AU" sz="2000" dirty="0"/>
          </a:p>
          <a:p>
            <a:pPr marL="177800" indent="0">
              <a:buNone/>
            </a:pPr>
            <a:endParaRPr lang="en-AU" sz="2000" dirty="0"/>
          </a:p>
        </p:txBody>
      </p:sp>
    </p:spTree>
    <p:extLst>
      <p:ext uri="{BB962C8B-B14F-4D97-AF65-F5344CB8AC3E}">
        <p14:creationId xmlns:p14="http://schemas.microsoft.com/office/powerpoint/2010/main" val="261819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118" y="280117"/>
            <a:ext cx="8393682" cy="4852535"/>
          </a:xfrm>
        </p:spPr>
        <p:txBody>
          <a:bodyPr/>
          <a:lstStyle/>
          <a:p>
            <a:pPr marL="538163" indent="-538163">
              <a:lnSpc>
                <a:spcPct val="110000"/>
              </a:lnSpc>
              <a:spcBef>
                <a:spcPts val="300"/>
              </a:spcBef>
              <a:spcAft>
                <a:spcPts val="300"/>
              </a:spcAft>
              <a:buFont typeface="Wingdings" panose="05000000000000000000" pitchFamily="2" charset="2"/>
              <a:buChar char="§"/>
            </a:pPr>
            <a:endParaRPr lang="en-AU" sz="1800" dirty="0" smtClean="0"/>
          </a:p>
          <a:p>
            <a:pPr marL="538163" indent="-538163">
              <a:lnSpc>
                <a:spcPct val="110000"/>
              </a:lnSpc>
              <a:spcBef>
                <a:spcPts val="300"/>
              </a:spcBef>
              <a:spcAft>
                <a:spcPts val="300"/>
              </a:spcAft>
              <a:buFont typeface="Wingdings" panose="05000000000000000000" pitchFamily="2" charset="2"/>
              <a:buChar char="§"/>
            </a:pPr>
            <a:r>
              <a:rPr lang="en-AU" sz="1800" dirty="0" smtClean="0"/>
              <a:t>How will the team benefit/ be impacted</a:t>
            </a:r>
            <a:r>
              <a:rPr lang="en-AU" sz="1800" dirty="0"/>
              <a:t>? </a:t>
            </a:r>
            <a:r>
              <a:rPr lang="en-AU" sz="1800" dirty="0" smtClean="0"/>
              <a:t>How much and what sort of flexibility can the team sustain? Can you draw a from a larger pool of staff? Can work be re-distributed?</a:t>
            </a:r>
          </a:p>
          <a:p>
            <a:pPr marL="538163" indent="-538163">
              <a:lnSpc>
                <a:spcPct val="110000"/>
              </a:lnSpc>
              <a:spcBef>
                <a:spcPts val="300"/>
              </a:spcBef>
              <a:spcAft>
                <a:spcPts val="300"/>
              </a:spcAft>
              <a:buFont typeface="Wingdings" panose="05000000000000000000" pitchFamily="2" charset="2"/>
              <a:buChar char="§"/>
            </a:pPr>
            <a:r>
              <a:rPr lang="en-AU" sz="1800" dirty="0" smtClean="0"/>
              <a:t>What sort of work can be done remotely? Is there an equitable distribution of work (type, hours) and what are the back up plans for surge periods or unforeseen events?</a:t>
            </a:r>
          </a:p>
          <a:p>
            <a:pPr marL="538163" indent="-538163">
              <a:lnSpc>
                <a:spcPct val="110000"/>
              </a:lnSpc>
              <a:spcBef>
                <a:spcPts val="300"/>
              </a:spcBef>
              <a:spcAft>
                <a:spcPts val="300"/>
              </a:spcAft>
              <a:buFont typeface="Wingdings" panose="05000000000000000000" pitchFamily="2" charset="2"/>
              <a:buChar char="§"/>
            </a:pPr>
            <a:r>
              <a:rPr lang="en-AU" sz="1800" dirty="0" smtClean="0"/>
              <a:t>Are robust work practices in place </a:t>
            </a:r>
            <a:r>
              <a:rPr lang="en-AU" sz="1800" dirty="0" err="1" smtClean="0"/>
              <a:t>eg</a:t>
            </a:r>
            <a:r>
              <a:rPr lang="en-AU" sz="1800" dirty="0" smtClean="0"/>
              <a:t>. Handover protocols to ensure efficient and seamless management of work </a:t>
            </a:r>
          </a:p>
          <a:p>
            <a:pPr marL="538163" indent="-538163">
              <a:lnSpc>
                <a:spcPct val="110000"/>
              </a:lnSpc>
              <a:spcBef>
                <a:spcPts val="300"/>
              </a:spcBef>
              <a:spcAft>
                <a:spcPts val="300"/>
              </a:spcAft>
              <a:buFont typeface="Wingdings" panose="05000000000000000000" pitchFamily="2" charset="2"/>
              <a:buChar char="§"/>
            </a:pPr>
            <a:r>
              <a:rPr lang="en-AU" sz="1800" dirty="0" smtClean="0"/>
              <a:t>Managing perceptions - Who gets approved for what sort of FWA?, Who gets priority? What about those that already have FWAs in place? </a:t>
            </a:r>
          </a:p>
          <a:p>
            <a:pPr marL="538163" indent="-538163">
              <a:lnSpc>
                <a:spcPct val="110000"/>
              </a:lnSpc>
              <a:spcBef>
                <a:spcPts val="300"/>
              </a:spcBef>
              <a:spcAft>
                <a:spcPts val="300"/>
              </a:spcAft>
              <a:buFont typeface="Wingdings" panose="05000000000000000000" pitchFamily="2" charset="2"/>
              <a:buChar char="§"/>
            </a:pPr>
            <a:r>
              <a:rPr lang="en-AU" sz="1800" dirty="0" smtClean="0"/>
              <a:t>Is the nature of work appropriate for the type of flexible work option requested and can it be sustained? Can high value roles/activities/tasks be ‘job-shared’?</a:t>
            </a:r>
            <a:endParaRPr lang="en-AU" sz="1800" dirty="0"/>
          </a:p>
          <a:p>
            <a:pPr marL="538163" indent="-538163">
              <a:lnSpc>
                <a:spcPct val="110000"/>
              </a:lnSpc>
              <a:spcBef>
                <a:spcPts val="300"/>
              </a:spcBef>
              <a:spcAft>
                <a:spcPts val="300"/>
              </a:spcAft>
              <a:buFont typeface="Wingdings" panose="05000000000000000000" pitchFamily="2" charset="2"/>
              <a:buChar char="§"/>
            </a:pPr>
            <a:r>
              <a:rPr lang="en-AU" sz="1800" dirty="0"/>
              <a:t>Is there an expiry date / </a:t>
            </a:r>
            <a:r>
              <a:rPr lang="en-AU" sz="1800" dirty="0" smtClean="0"/>
              <a:t>agreement around the review </a:t>
            </a:r>
            <a:r>
              <a:rPr lang="en-AU" sz="1800" dirty="0"/>
              <a:t>process</a:t>
            </a:r>
            <a:r>
              <a:rPr lang="en-AU" sz="1800" dirty="0" smtClean="0"/>
              <a:t>? </a:t>
            </a:r>
            <a:endParaRPr lang="en-AU" sz="1800" dirty="0"/>
          </a:p>
          <a:p>
            <a:pPr marL="538163" indent="-538163">
              <a:lnSpc>
                <a:spcPct val="110000"/>
              </a:lnSpc>
              <a:spcBef>
                <a:spcPts val="300"/>
              </a:spcBef>
              <a:spcAft>
                <a:spcPts val="300"/>
              </a:spcAft>
              <a:buFont typeface="Wingdings" panose="05000000000000000000" pitchFamily="2" charset="2"/>
              <a:buChar char="§"/>
            </a:pPr>
            <a:r>
              <a:rPr lang="en-AU" sz="1800" dirty="0" smtClean="0"/>
              <a:t>Can the officer work </a:t>
            </a:r>
            <a:r>
              <a:rPr lang="en-AU" sz="1800" dirty="0"/>
              <a:t>autonomously (if requesting remote work</a:t>
            </a:r>
            <a:r>
              <a:rPr lang="en-AU" sz="1800" dirty="0" smtClean="0"/>
              <a:t>) – nature of work, work style, accommodation </a:t>
            </a:r>
            <a:r>
              <a:rPr lang="en-AU" sz="1800" dirty="0" err="1" smtClean="0"/>
              <a:t>etc</a:t>
            </a:r>
            <a:r>
              <a:rPr lang="en-AU" sz="1800" dirty="0" smtClean="0"/>
              <a:t>?</a:t>
            </a:r>
          </a:p>
          <a:p>
            <a:pPr marL="538163" indent="-538163">
              <a:lnSpc>
                <a:spcPct val="110000"/>
              </a:lnSpc>
              <a:spcBef>
                <a:spcPts val="300"/>
              </a:spcBef>
              <a:spcAft>
                <a:spcPts val="300"/>
              </a:spcAft>
              <a:buFont typeface="Wingdings" panose="05000000000000000000" pitchFamily="2" charset="2"/>
              <a:buChar char="§"/>
            </a:pPr>
            <a:r>
              <a:rPr lang="en-AU" sz="1800" dirty="0" smtClean="0"/>
              <a:t>Is officer’s work, communication and productivity style conducive to their FWA?</a:t>
            </a:r>
          </a:p>
          <a:p>
            <a:pPr marL="538163" indent="-538163">
              <a:lnSpc>
                <a:spcPct val="110000"/>
              </a:lnSpc>
              <a:spcBef>
                <a:spcPts val="300"/>
              </a:spcBef>
              <a:spcAft>
                <a:spcPts val="300"/>
              </a:spcAft>
              <a:buFont typeface="Wingdings" panose="05000000000000000000" pitchFamily="2" charset="2"/>
              <a:buChar char="§"/>
            </a:pPr>
            <a:r>
              <a:rPr lang="en-AU" sz="1800" dirty="0" smtClean="0"/>
              <a:t>Security </a:t>
            </a:r>
            <a:r>
              <a:rPr lang="en-AU" sz="1800" dirty="0" smtClean="0"/>
              <a:t>risks? IT and system constraints?</a:t>
            </a:r>
          </a:p>
        </p:txBody>
      </p:sp>
      <p:sp>
        <p:nvSpPr>
          <p:cNvPr id="6" name="Shape 132"/>
          <p:cNvSpPr txBox="1">
            <a:spLocks/>
          </p:cNvSpPr>
          <p:nvPr/>
        </p:nvSpPr>
        <p:spPr>
          <a:xfrm>
            <a:off x="293118" y="-244698"/>
            <a:ext cx="91440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rtl val="0"/>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rgbClr val="0070C0"/>
              </a:buClr>
              <a:buSzPct val="25000"/>
            </a:pPr>
            <a:r>
              <a:rPr lang="en-AU" sz="4000" b="1" dirty="0" smtClean="0">
                <a:solidFill>
                  <a:srgbClr val="2F9DB3"/>
                </a:solidFill>
              </a:rPr>
              <a:t>Some practical </a:t>
            </a:r>
            <a:r>
              <a:rPr lang="en-AU" sz="4000" b="1" dirty="0">
                <a:solidFill>
                  <a:srgbClr val="2F9DB3"/>
                </a:solidFill>
              </a:rPr>
              <a:t>considerations</a:t>
            </a:r>
          </a:p>
        </p:txBody>
      </p:sp>
    </p:spTree>
    <p:extLst>
      <p:ext uri="{BB962C8B-B14F-4D97-AF65-F5344CB8AC3E}">
        <p14:creationId xmlns:p14="http://schemas.microsoft.com/office/powerpoint/2010/main" val="1438586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7" y="0"/>
            <a:ext cx="8229600" cy="1143000"/>
          </a:xfrm>
        </p:spPr>
        <p:txBody>
          <a:bodyPr/>
          <a:lstStyle/>
          <a:p>
            <a:r>
              <a:rPr lang="en-AU" b="1" dirty="0" smtClean="0">
                <a:solidFill>
                  <a:srgbClr val="2F9DB3"/>
                </a:solidFill>
              </a:rPr>
              <a:t>Managers </a:t>
            </a:r>
            <a:r>
              <a:rPr lang="en-AU" b="1" dirty="0" smtClean="0">
                <a:solidFill>
                  <a:srgbClr val="2F9DB3"/>
                </a:solidFill>
              </a:rPr>
              <a:t>are key to success! </a:t>
            </a:r>
            <a:endParaRPr lang="en-AU" b="1" dirty="0">
              <a:solidFill>
                <a:srgbClr val="2F9DB3"/>
              </a:solidFill>
            </a:endParaRPr>
          </a:p>
        </p:txBody>
      </p:sp>
      <p:sp>
        <p:nvSpPr>
          <p:cNvPr id="3" name="Text Placeholder 2"/>
          <p:cNvSpPr>
            <a:spLocks noGrp="1"/>
          </p:cNvSpPr>
          <p:nvPr>
            <p:ph type="body" idx="1"/>
          </p:nvPr>
        </p:nvSpPr>
        <p:spPr>
          <a:xfrm>
            <a:off x="362607" y="859220"/>
            <a:ext cx="8466083" cy="5696126"/>
          </a:xfrm>
        </p:spPr>
        <p:txBody>
          <a:bodyPr/>
          <a:lstStyle/>
          <a:p>
            <a:pPr marL="538163" lvl="1" indent="-538163" defTabSz="685800">
              <a:lnSpc>
                <a:spcPct val="110000"/>
              </a:lnSpc>
              <a:spcBef>
                <a:spcPts val="600"/>
              </a:spcBef>
              <a:spcAft>
                <a:spcPts val="600"/>
              </a:spcAft>
              <a:buFont typeface="Wingdings" panose="05000000000000000000" pitchFamily="2" charset="2"/>
              <a:buChar char="§"/>
            </a:pPr>
            <a:r>
              <a:rPr lang="en-AU" sz="1800" dirty="0" smtClean="0">
                <a:latin typeface="Calibri" panose="020F0502020204030204" pitchFamily="34" charset="0"/>
                <a:cs typeface="Arial" panose="020B0604020202020204" pitchFamily="34" charset="0"/>
              </a:rPr>
              <a:t>Share </a:t>
            </a:r>
            <a:r>
              <a:rPr lang="en-AU" sz="1800" dirty="0">
                <a:latin typeface="Calibri" panose="020F0502020204030204" pitchFamily="34" charset="0"/>
                <a:cs typeface="Arial" panose="020B0604020202020204" pitchFamily="34" charset="0"/>
              </a:rPr>
              <a:t>the strategic direction and ‘walk the flexible talk’ </a:t>
            </a:r>
          </a:p>
          <a:p>
            <a:pPr marL="538163" lvl="1" indent="-538163" defTabSz="685800">
              <a:lnSpc>
                <a:spcPct val="110000"/>
              </a:lnSpc>
              <a:spcBef>
                <a:spcPts val="600"/>
              </a:spcBef>
              <a:spcAft>
                <a:spcPts val="600"/>
              </a:spcAft>
              <a:buFont typeface="Wingdings" panose="05000000000000000000" pitchFamily="2" charset="2"/>
              <a:buChar char="§"/>
            </a:pPr>
            <a:r>
              <a:rPr lang="en-AU" sz="1800" dirty="0">
                <a:latin typeface="Calibri" panose="020F0502020204030204" pitchFamily="34" charset="0"/>
                <a:cs typeface="Arial" panose="020B0604020202020204" pitchFamily="34" charset="0"/>
              </a:rPr>
              <a:t>Establish a trusting environment </a:t>
            </a:r>
            <a:endParaRPr lang="en-AU" sz="1800" dirty="0" smtClean="0">
              <a:latin typeface="Calibri" panose="020F0502020204030204" pitchFamily="34" charset="0"/>
              <a:cs typeface="Arial" panose="020B0604020202020204" pitchFamily="34" charset="0"/>
            </a:endParaRPr>
          </a:p>
          <a:p>
            <a:pPr marL="538163" lvl="1" indent="-538163" defTabSz="685800">
              <a:lnSpc>
                <a:spcPct val="110000"/>
              </a:lnSpc>
              <a:spcBef>
                <a:spcPts val="600"/>
              </a:spcBef>
              <a:spcAft>
                <a:spcPts val="600"/>
              </a:spcAft>
              <a:buFont typeface="Wingdings" panose="05000000000000000000" pitchFamily="2" charset="2"/>
              <a:buChar char="§"/>
            </a:pPr>
            <a:r>
              <a:rPr lang="en-AU" sz="1800" dirty="0" smtClean="0">
                <a:latin typeface="Calibri" panose="020F0502020204030204" pitchFamily="34" charset="0"/>
                <a:cs typeface="Arial" panose="020B0604020202020204" pitchFamily="34" charset="0"/>
              </a:rPr>
              <a:t>Empower staff to have more control in their lives (autonomy</a:t>
            </a:r>
            <a:r>
              <a:rPr lang="en-AU" sz="1800" dirty="0">
                <a:latin typeface="Calibri" panose="020F0502020204030204" pitchFamily="34" charset="0"/>
                <a:cs typeface="Arial" panose="020B0604020202020204" pitchFamily="34" charset="0"/>
              </a:rPr>
              <a:t>, mastery, </a:t>
            </a:r>
            <a:r>
              <a:rPr lang="en-AU" sz="1800" dirty="0" smtClean="0">
                <a:latin typeface="Calibri" panose="020F0502020204030204" pitchFamily="34" charset="0"/>
                <a:cs typeface="Arial" panose="020B0604020202020204" pitchFamily="34" charset="0"/>
              </a:rPr>
              <a:t>purpose)</a:t>
            </a:r>
            <a:endParaRPr lang="en-AU" sz="1800" dirty="0">
              <a:latin typeface="Calibri" panose="020F0502020204030204" pitchFamily="34" charset="0"/>
              <a:cs typeface="Arial" panose="020B0604020202020204" pitchFamily="34" charset="0"/>
            </a:endParaRPr>
          </a:p>
          <a:p>
            <a:pPr marL="538163" lvl="1" indent="-538163" defTabSz="685800">
              <a:lnSpc>
                <a:spcPct val="110000"/>
              </a:lnSpc>
              <a:spcBef>
                <a:spcPts val="600"/>
              </a:spcBef>
              <a:spcAft>
                <a:spcPts val="600"/>
              </a:spcAft>
              <a:buFont typeface="Wingdings" panose="05000000000000000000" pitchFamily="2" charset="2"/>
              <a:buChar char="§"/>
            </a:pPr>
            <a:r>
              <a:rPr lang="en-US" sz="1800" dirty="0">
                <a:latin typeface="Calibri" panose="020F0502020204030204" pitchFamily="34" charset="0"/>
                <a:cs typeface="Arial" panose="020B0604020202020204" pitchFamily="34" charset="0"/>
              </a:rPr>
              <a:t>Work to people’s strengths and understand their </a:t>
            </a:r>
            <a:r>
              <a:rPr lang="en-US" sz="1800" dirty="0" smtClean="0">
                <a:latin typeface="Calibri" panose="020F0502020204030204" pitchFamily="34" charset="0"/>
                <a:cs typeface="Arial" panose="020B0604020202020204" pitchFamily="34" charset="0"/>
              </a:rPr>
              <a:t>motivations</a:t>
            </a:r>
            <a:endParaRPr lang="en-US" sz="1800" dirty="0">
              <a:latin typeface="Calibri" panose="020F0502020204030204" pitchFamily="34" charset="0"/>
              <a:cs typeface="Arial" panose="020B0604020202020204" pitchFamily="34" charset="0"/>
            </a:endParaRPr>
          </a:p>
          <a:p>
            <a:pPr marL="538163" lvl="1" indent="-538163" defTabSz="685800">
              <a:lnSpc>
                <a:spcPct val="110000"/>
              </a:lnSpc>
              <a:spcBef>
                <a:spcPts val="600"/>
              </a:spcBef>
              <a:spcAft>
                <a:spcPts val="600"/>
              </a:spcAft>
              <a:buFont typeface="Wingdings" panose="05000000000000000000" pitchFamily="2" charset="2"/>
              <a:buChar char="§"/>
            </a:pPr>
            <a:r>
              <a:rPr lang="en-US" sz="1800" dirty="0">
                <a:latin typeface="Calibri" panose="020F0502020204030204" pitchFamily="34" charset="0"/>
                <a:cs typeface="Arial" panose="020B0604020202020204" pitchFamily="34" charset="0"/>
              </a:rPr>
              <a:t>Be transparent in decision-making </a:t>
            </a:r>
            <a:endParaRPr lang="en-US" sz="1800" dirty="0" smtClean="0">
              <a:latin typeface="Calibri" panose="020F0502020204030204" pitchFamily="34" charset="0"/>
              <a:cs typeface="Arial" panose="020B0604020202020204" pitchFamily="34" charset="0"/>
            </a:endParaRPr>
          </a:p>
          <a:p>
            <a:pPr marL="538163" lvl="1" indent="-538163" defTabSz="685800">
              <a:lnSpc>
                <a:spcPct val="110000"/>
              </a:lnSpc>
              <a:spcBef>
                <a:spcPts val="600"/>
              </a:spcBef>
              <a:spcAft>
                <a:spcPts val="600"/>
              </a:spcAft>
              <a:buFont typeface="Wingdings" panose="05000000000000000000" pitchFamily="2" charset="2"/>
              <a:buChar char="§"/>
            </a:pPr>
            <a:r>
              <a:rPr lang="en-AU" sz="1800" dirty="0" smtClean="0">
                <a:latin typeface="Calibri" panose="020F0502020204030204" pitchFamily="34" charset="0"/>
                <a:cs typeface="Arial" panose="020B0604020202020204" pitchFamily="34" charset="0"/>
              </a:rPr>
              <a:t>Accept </a:t>
            </a:r>
            <a:r>
              <a:rPr lang="en-AU" sz="1800" dirty="0">
                <a:latin typeface="Calibri" panose="020F0502020204030204" pitchFamily="34" charset="0"/>
                <a:cs typeface="Arial" panose="020B0604020202020204" pitchFamily="34" charset="0"/>
              </a:rPr>
              <a:t>that work is no longer a destination and embrace technology</a:t>
            </a:r>
          </a:p>
          <a:p>
            <a:pPr marL="538163" lvl="1" indent="-538163" defTabSz="685800">
              <a:lnSpc>
                <a:spcPct val="110000"/>
              </a:lnSpc>
              <a:spcBef>
                <a:spcPts val="600"/>
              </a:spcBef>
              <a:spcAft>
                <a:spcPts val="600"/>
              </a:spcAft>
              <a:buFont typeface="Wingdings" panose="05000000000000000000" pitchFamily="2" charset="2"/>
              <a:buChar char="§"/>
            </a:pPr>
            <a:r>
              <a:rPr lang="en-AU" sz="1800" dirty="0">
                <a:latin typeface="Calibri" panose="020F0502020204030204" pitchFamily="34" charset="0"/>
                <a:cs typeface="Arial" panose="020B0604020202020204" pitchFamily="34" charset="0"/>
              </a:rPr>
              <a:t>Be a great communicator - especially at giving and receiving feedback </a:t>
            </a:r>
            <a:endParaRPr lang="en-AU" sz="1800" dirty="0" smtClean="0">
              <a:latin typeface="Calibri" panose="020F0502020204030204" pitchFamily="34" charset="0"/>
              <a:cs typeface="Arial" panose="020B0604020202020204" pitchFamily="34" charset="0"/>
            </a:endParaRPr>
          </a:p>
          <a:p>
            <a:pPr marL="538163" lvl="1" indent="-538163" defTabSz="685800">
              <a:lnSpc>
                <a:spcPct val="110000"/>
              </a:lnSpc>
              <a:spcBef>
                <a:spcPts val="600"/>
              </a:spcBef>
              <a:spcAft>
                <a:spcPts val="600"/>
              </a:spcAft>
              <a:buFont typeface="Wingdings" panose="05000000000000000000" pitchFamily="2" charset="2"/>
              <a:buChar char="§"/>
            </a:pPr>
            <a:r>
              <a:rPr lang="en-AU" sz="1800" dirty="0" smtClean="0">
                <a:latin typeface="Calibri" panose="020F0502020204030204" pitchFamily="34" charset="0"/>
                <a:cs typeface="Arial" panose="020B0604020202020204" pitchFamily="34" charset="0"/>
              </a:rPr>
              <a:t>Manage </a:t>
            </a:r>
            <a:r>
              <a:rPr lang="en-AU" sz="1800" dirty="0">
                <a:latin typeface="Calibri" panose="020F0502020204030204" pitchFamily="34" charset="0"/>
                <a:cs typeface="Arial" panose="020B0604020202020204" pitchFamily="34" charset="0"/>
              </a:rPr>
              <a:t>by results not by presence</a:t>
            </a:r>
          </a:p>
          <a:p>
            <a:pPr marL="538163" lvl="1" indent="-538163" defTabSz="685800">
              <a:lnSpc>
                <a:spcPct val="110000"/>
              </a:lnSpc>
              <a:spcBef>
                <a:spcPts val="600"/>
              </a:spcBef>
              <a:spcAft>
                <a:spcPts val="600"/>
              </a:spcAft>
              <a:buFont typeface="Wingdings" panose="05000000000000000000" pitchFamily="2" charset="2"/>
              <a:buChar char="§"/>
            </a:pPr>
            <a:r>
              <a:rPr lang="en-AU" sz="1800" dirty="0" smtClean="0">
                <a:latin typeface="Calibri" panose="020F0502020204030204" pitchFamily="34" charset="0"/>
                <a:cs typeface="Arial" panose="020B0604020202020204" pitchFamily="34" charset="0"/>
              </a:rPr>
              <a:t>Be </a:t>
            </a:r>
            <a:r>
              <a:rPr lang="en-AU" sz="1800" dirty="0">
                <a:latin typeface="Calibri" panose="020F0502020204030204" pitchFamily="34" charset="0"/>
                <a:cs typeface="Arial" panose="020B0604020202020204" pitchFamily="34" charset="0"/>
              </a:rPr>
              <a:t>assertive about what is not possible and why and seek win-win </a:t>
            </a:r>
            <a:r>
              <a:rPr lang="en-AU" sz="1800" dirty="0" smtClean="0">
                <a:latin typeface="Calibri" panose="020F0502020204030204" pitchFamily="34" charset="0"/>
                <a:cs typeface="Arial" panose="020B0604020202020204" pitchFamily="34" charset="0"/>
              </a:rPr>
              <a:t>solutions</a:t>
            </a:r>
          </a:p>
          <a:p>
            <a:pPr marL="538163" lvl="1" indent="-538163" defTabSz="685800">
              <a:lnSpc>
                <a:spcPct val="110000"/>
              </a:lnSpc>
              <a:spcBef>
                <a:spcPts val="600"/>
              </a:spcBef>
              <a:spcAft>
                <a:spcPts val="600"/>
              </a:spcAft>
              <a:buFont typeface="Wingdings" panose="05000000000000000000" pitchFamily="2" charset="2"/>
              <a:buChar char="§"/>
            </a:pPr>
            <a:r>
              <a:rPr lang="en-AU" sz="1800" dirty="0">
                <a:latin typeface="Calibri" panose="020F0502020204030204" pitchFamily="34" charset="0"/>
                <a:cs typeface="Arial" panose="020B0604020202020204" pitchFamily="34" charset="0"/>
              </a:rPr>
              <a:t>Know how to redesign roles and teams, forecast work volume and complexity and address intensification</a:t>
            </a:r>
          </a:p>
          <a:p>
            <a:pPr marL="538163" lvl="1" indent="-538163" defTabSz="685800">
              <a:lnSpc>
                <a:spcPct val="110000"/>
              </a:lnSpc>
              <a:spcBef>
                <a:spcPts val="600"/>
              </a:spcBef>
              <a:spcAft>
                <a:spcPts val="600"/>
              </a:spcAft>
              <a:buFont typeface="Wingdings" panose="05000000000000000000" pitchFamily="2" charset="2"/>
              <a:buChar char="§"/>
            </a:pPr>
            <a:r>
              <a:rPr lang="en-AU" sz="1800" dirty="0" smtClean="0">
                <a:latin typeface="Calibri" panose="020F0502020204030204" pitchFamily="34" charset="0"/>
                <a:cs typeface="Arial" panose="020B0604020202020204" pitchFamily="34" charset="0"/>
              </a:rPr>
              <a:t>Implement </a:t>
            </a:r>
            <a:r>
              <a:rPr lang="en-AU" sz="1800" dirty="0">
                <a:latin typeface="Calibri" panose="020F0502020204030204" pitchFamily="34" charset="0"/>
                <a:cs typeface="Arial" panose="020B0604020202020204" pitchFamily="34" charset="0"/>
              </a:rPr>
              <a:t>robust work practices – particularly handover and filing protocols to ensure seamless work</a:t>
            </a:r>
          </a:p>
          <a:p>
            <a:pPr marL="538163" lvl="1" indent="-538163" defTabSz="685800">
              <a:lnSpc>
                <a:spcPct val="110000"/>
              </a:lnSpc>
              <a:spcBef>
                <a:spcPts val="600"/>
              </a:spcBef>
              <a:spcAft>
                <a:spcPts val="600"/>
              </a:spcAft>
              <a:buFont typeface="Wingdings" panose="05000000000000000000" pitchFamily="2" charset="2"/>
              <a:buChar char="§"/>
            </a:pPr>
            <a:endParaRPr lang="en-AU" sz="1400" dirty="0">
              <a:latin typeface="Calibri" panose="020F0502020204030204" pitchFamily="34" charset="0"/>
              <a:cs typeface="Arial" panose="020B0604020202020204" pitchFamily="34" charset="0"/>
            </a:endParaRPr>
          </a:p>
          <a:p>
            <a:endParaRPr lang="en-AU" sz="1400" dirty="0"/>
          </a:p>
        </p:txBody>
      </p:sp>
    </p:spTree>
    <p:extLst>
      <p:ext uri="{BB962C8B-B14F-4D97-AF65-F5344CB8AC3E}">
        <p14:creationId xmlns:p14="http://schemas.microsoft.com/office/powerpoint/2010/main" val="331655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6" y="0"/>
            <a:ext cx="8995718" cy="1143000"/>
          </a:xfrm>
        </p:spPr>
        <p:txBody>
          <a:bodyPr/>
          <a:lstStyle/>
          <a:p>
            <a:r>
              <a:rPr lang="en-AU" sz="3600" b="1" dirty="0">
                <a:solidFill>
                  <a:srgbClr val="2F9DB3"/>
                </a:solidFill>
              </a:rPr>
              <a:t>Mutual benefit meets mutual </a:t>
            </a:r>
            <a:r>
              <a:rPr lang="en-AU" sz="3600" b="1" dirty="0" smtClean="0">
                <a:solidFill>
                  <a:srgbClr val="2F9DB3"/>
                </a:solidFill>
              </a:rPr>
              <a:t>responsibility…</a:t>
            </a:r>
            <a:endParaRPr lang="en-AU" sz="3600" dirty="0">
              <a:solidFill>
                <a:srgbClr val="2F9DB3"/>
              </a:solidFill>
            </a:endParaRPr>
          </a:p>
        </p:txBody>
      </p:sp>
      <p:sp>
        <p:nvSpPr>
          <p:cNvPr id="3" name="Text Placeholder 2"/>
          <p:cNvSpPr>
            <a:spLocks noGrp="1"/>
          </p:cNvSpPr>
          <p:nvPr>
            <p:ph sz="half" idx="1"/>
          </p:nvPr>
        </p:nvSpPr>
        <p:spPr>
          <a:xfrm>
            <a:off x="305831" y="1126282"/>
            <a:ext cx="4495799" cy="5731718"/>
          </a:xfrm>
        </p:spPr>
        <p:txBody>
          <a:bodyPr>
            <a:normAutofit fontScale="25000" lnSpcReduction="20000"/>
          </a:bodyPr>
          <a:lstStyle/>
          <a:p>
            <a:pPr marL="457200" lvl="1" indent="-457200" defTabSz="685800">
              <a:lnSpc>
                <a:spcPct val="150000"/>
              </a:lnSpc>
              <a:spcBef>
                <a:spcPts val="300"/>
              </a:spcBef>
              <a:spcAft>
                <a:spcPts val="300"/>
              </a:spcAft>
              <a:buSzPct val="98518"/>
              <a:buFont typeface="Wingdings" panose="05000000000000000000" pitchFamily="2" charset="2"/>
              <a:buChar char="§"/>
            </a:pPr>
            <a:r>
              <a:rPr lang="en-AU" sz="9600" dirty="0"/>
              <a:t>Be flexible! </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AU" sz="9600" dirty="0"/>
              <a:t>Challenge the status quo </a:t>
            </a:r>
            <a:r>
              <a:rPr lang="en-AU" sz="9600" dirty="0" smtClean="0"/>
              <a:t>–think and work </a:t>
            </a:r>
            <a:r>
              <a:rPr lang="en-AU" sz="9600" dirty="0"/>
              <a:t>differently</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AU" sz="9600" dirty="0"/>
              <a:t>Chip in during surge periods</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AU" sz="9600" dirty="0"/>
              <a:t>Don’t shy away from discretionary effort</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AU" sz="9600" dirty="0"/>
              <a:t>Build and maintain trust with colleagues</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AU" sz="9600" dirty="0" smtClean="0"/>
              <a:t>Focus </a:t>
            </a:r>
            <a:r>
              <a:rPr lang="en-AU" sz="9600" dirty="0"/>
              <a:t>on outcomes </a:t>
            </a:r>
            <a:r>
              <a:rPr lang="en-AU" sz="9600" dirty="0" smtClean="0"/>
              <a:t>instead of ‘activity’</a:t>
            </a:r>
            <a:endParaRPr lang="en-AU" dirty="0"/>
          </a:p>
        </p:txBody>
      </p:sp>
      <p:sp>
        <p:nvSpPr>
          <p:cNvPr id="4" name="Text Placeholder 3"/>
          <p:cNvSpPr>
            <a:spLocks noGrp="1"/>
          </p:cNvSpPr>
          <p:nvPr>
            <p:ph sz="half" idx="2"/>
          </p:nvPr>
        </p:nvSpPr>
        <p:spPr>
          <a:xfrm>
            <a:off x="4760205" y="1202527"/>
            <a:ext cx="4268465" cy="5236736"/>
          </a:xfrm>
        </p:spPr>
        <p:txBody>
          <a:bodyPr>
            <a:noAutofit/>
          </a:bodyPr>
          <a:lstStyle/>
          <a:p>
            <a:pPr marL="457200" lvl="1" indent="-457200" defTabSz="685800">
              <a:lnSpc>
                <a:spcPct val="130000"/>
              </a:lnSpc>
              <a:spcBef>
                <a:spcPts val="300"/>
              </a:spcBef>
              <a:spcAft>
                <a:spcPts val="300"/>
              </a:spcAft>
              <a:buSzPct val="98518"/>
              <a:buFont typeface="Wingdings" panose="05000000000000000000" pitchFamily="2" charset="2"/>
              <a:buChar char="§"/>
            </a:pPr>
            <a:r>
              <a:rPr lang="en-AU" dirty="0"/>
              <a:t>Adopt a ‘can do’ attitude</a:t>
            </a:r>
          </a:p>
          <a:p>
            <a:pPr marL="457200" lvl="1" indent="-457200" defTabSz="685800">
              <a:lnSpc>
                <a:spcPct val="130000"/>
              </a:lnSpc>
              <a:spcBef>
                <a:spcPts val="300"/>
              </a:spcBef>
              <a:spcAft>
                <a:spcPts val="300"/>
              </a:spcAft>
              <a:buSzPct val="98518"/>
              <a:buFont typeface="Wingdings" panose="05000000000000000000" pitchFamily="2" charset="2"/>
              <a:buChar char="§"/>
            </a:pPr>
            <a:r>
              <a:rPr lang="en-AU" dirty="0"/>
              <a:t>Embrace a dynamic (and sometimes chaotic) work environment</a:t>
            </a:r>
          </a:p>
          <a:p>
            <a:pPr marL="457200" lvl="1" indent="-457200" defTabSz="685800">
              <a:lnSpc>
                <a:spcPct val="130000"/>
              </a:lnSpc>
              <a:spcBef>
                <a:spcPts val="300"/>
              </a:spcBef>
              <a:spcAft>
                <a:spcPts val="300"/>
              </a:spcAft>
              <a:buSzPct val="98518"/>
              <a:buFont typeface="Wingdings" panose="05000000000000000000" pitchFamily="2" charset="2"/>
              <a:buChar char="§"/>
            </a:pPr>
            <a:r>
              <a:rPr lang="en-AU" dirty="0"/>
              <a:t>Get comfortable with less hierarchy and more horizontal engagement</a:t>
            </a:r>
          </a:p>
          <a:p>
            <a:pPr marL="457200" lvl="1" indent="-457200" defTabSz="685800">
              <a:lnSpc>
                <a:spcPct val="130000"/>
              </a:lnSpc>
              <a:spcBef>
                <a:spcPts val="300"/>
              </a:spcBef>
              <a:spcAft>
                <a:spcPts val="300"/>
              </a:spcAft>
              <a:buSzPct val="98518"/>
              <a:buFont typeface="Wingdings" panose="05000000000000000000" pitchFamily="2" charset="2"/>
              <a:buChar char="§"/>
            </a:pPr>
            <a:r>
              <a:rPr lang="en-AU" dirty="0"/>
              <a:t>Negotiate FWAs in good faith</a:t>
            </a:r>
          </a:p>
          <a:p>
            <a:pPr marL="457200" lvl="1" indent="-457200" defTabSz="685800">
              <a:lnSpc>
                <a:spcPct val="130000"/>
              </a:lnSpc>
              <a:spcBef>
                <a:spcPts val="300"/>
              </a:spcBef>
              <a:spcAft>
                <a:spcPts val="300"/>
              </a:spcAft>
              <a:buSzPct val="98518"/>
              <a:buFont typeface="Wingdings" panose="05000000000000000000" pitchFamily="2" charset="2"/>
              <a:buChar char="§"/>
            </a:pPr>
            <a:r>
              <a:rPr lang="en-AU" dirty="0"/>
              <a:t>Commit to open and trusting engagement</a:t>
            </a:r>
          </a:p>
          <a:p>
            <a:pPr marL="447675" lvl="1" indent="-273050" defTabSz="685800">
              <a:lnSpc>
                <a:spcPct val="110000"/>
              </a:lnSpc>
              <a:spcBef>
                <a:spcPts val="400"/>
              </a:spcBef>
              <a:spcAft>
                <a:spcPts val="400"/>
              </a:spcAft>
              <a:buClr>
                <a:srgbClr val="808284"/>
              </a:buClr>
            </a:pPr>
            <a:endParaRPr lang="en-AU" dirty="0">
              <a:latin typeface="Calibri" panose="020F0502020204030204" pitchFamily="34" charset="0"/>
              <a:cs typeface="Calibri" panose="020F0502020204030204" pitchFamily="34" charset="0"/>
            </a:endParaRPr>
          </a:p>
        </p:txBody>
      </p:sp>
      <p:sp>
        <p:nvSpPr>
          <p:cNvPr id="5" name="TextBox 4"/>
          <p:cNvSpPr txBox="1"/>
          <p:nvPr/>
        </p:nvSpPr>
        <p:spPr>
          <a:xfrm>
            <a:off x="8515350" y="6451600"/>
            <a:ext cx="419100" cy="246221"/>
          </a:xfrm>
          <a:prstGeom prst="rect">
            <a:avLst/>
          </a:prstGeom>
          <a:noFill/>
        </p:spPr>
        <p:txBody>
          <a:bodyPr wrap="square" rtlCol="0">
            <a:spAutoFit/>
          </a:bodyPr>
          <a:lstStyle/>
          <a:p>
            <a:r>
              <a:rPr lang="en-AU" sz="1000" dirty="0">
                <a:latin typeface="Helvetica LT Std Light" panose="020B0403020202020204" pitchFamily="34" charset="0"/>
              </a:rPr>
              <a:t>24</a:t>
            </a:r>
          </a:p>
        </p:txBody>
      </p:sp>
    </p:spTree>
    <p:extLst>
      <p:ext uri="{BB962C8B-B14F-4D97-AF65-F5344CB8AC3E}">
        <p14:creationId xmlns:p14="http://schemas.microsoft.com/office/powerpoint/2010/main" val="162408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99621" y="693937"/>
            <a:ext cx="9160289" cy="5757663"/>
          </a:xfrm>
        </p:spPr>
        <p:txBody>
          <a:bodyPr>
            <a:noAutofit/>
          </a:bodyPr>
          <a:lstStyle/>
          <a:p>
            <a:pPr marL="538163" lvl="1" indent="-538163" defTabSz="685800">
              <a:lnSpc>
                <a:spcPct val="130000"/>
              </a:lnSpc>
              <a:spcBef>
                <a:spcPts val="300"/>
              </a:spcBef>
              <a:spcAft>
                <a:spcPts val="300"/>
              </a:spcAft>
              <a:buFont typeface="Wingdings" panose="05000000000000000000" pitchFamily="2" charset="2"/>
              <a:buChar char="§"/>
            </a:pPr>
            <a:endParaRPr lang="en-US" sz="2000" dirty="0" smtClean="0"/>
          </a:p>
          <a:p>
            <a:pPr marL="538163" lvl="1" indent="-538163" defTabSz="685800">
              <a:lnSpc>
                <a:spcPct val="130000"/>
              </a:lnSpc>
              <a:spcBef>
                <a:spcPts val="300"/>
              </a:spcBef>
              <a:spcAft>
                <a:spcPts val="300"/>
              </a:spcAft>
              <a:buFont typeface="Wingdings" panose="05000000000000000000" pitchFamily="2" charset="2"/>
              <a:buChar char="§"/>
            </a:pPr>
            <a:r>
              <a:rPr lang="en-US" sz="2000" dirty="0" smtClean="0"/>
              <a:t>Maintain </a:t>
            </a:r>
            <a:r>
              <a:rPr lang="en-US" sz="2000" dirty="0" smtClean="0"/>
              <a:t>visibility and stay connected and accountable  </a:t>
            </a:r>
            <a:endParaRPr lang="en-AU" sz="2000" dirty="0"/>
          </a:p>
          <a:p>
            <a:pPr marL="538163" lvl="1" indent="-538163" defTabSz="685800">
              <a:lnSpc>
                <a:spcPct val="130000"/>
              </a:lnSpc>
              <a:spcBef>
                <a:spcPts val="300"/>
              </a:spcBef>
              <a:spcAft>
                <a:spcPts val="300"/>
              </a:spcAft>
              <a:buFont typeface="Wingdings" panose="05000000000000000000" pitchFamily="2" charset="2"/>
              <a:buChar char="§"/>
            </a:pPr>
            <a:r>
              <a:rPr lang="en-US" sz="2000" dirty="0"/>
              <a:t>Be proactive and </a:t>
            </a:r>
            <a:r>
              <a:rPr lang="en-US" sz="2000" dirty="0" smtClean="0"/>
              <a:t>informed – build and invest in networks to help replace the </a:t>
            </a:r>
            <a:r>
              <a:rPr lang="en-AU" sz="2000" dirty="0" smtClean="0"/>
              <a:t>‘opportunistic interactions’ that occur in the office.</a:t>
            </a:r>
            <a:endParaRPr lang="en-US" sz="2000" dirty="0"/>
          </a:p>
          <a:p>
            <a:pPr marL="538163" lvl="1" indent="-538163" defTabSz="685800">
              <a:lnSpc>
                <a:spcPct val="130000"/>
              </a:lnSpc>
              <a:spcBef>
                <a:spcPts val="300"/>
              </a:spcBef>
              <a:spcAft>
                <a:spcPts val="300"/>
              </a:spcAft>
              <a:buFont typeface="Wingdings" panose="05000000000000000000" pitchFamily="2" charset="2"/>
              <a:buChar char="§"/>
            </a:pPr>
            <a:r>
              <a:rPr lang="en-US" sz="2000" dirty="0" smtClean="0"/>
              <a:t>Communicate </a:t>
            </a:r>
            <a:r>
              <a:rPr lang="en-US" sz="2000" dirty="0"/>
              <a:t>effectively </a:t>
            </a:r>
            <a:r>
              <a:rPr lang="en-US" sz="2000" dirty="0" smtClean="0"/>
              <a:t>about their work </a:t>
            </a:r>
            <a:r>
              <a:rPr lang="en-US" sz="2000" dirty="0"/>
              <a:t>arrangements – especially to your team and clients/stakeholders</a:t>
            </a:r>
            <a:endParaRPr lang="en-AU" sz="2000" dirty="0"/>
          </a:p>
          <a:p>
            <a:pPr marL="538163" lvl="1" indent="-538163" defTabSz="685800">
              <a:lnSpc>
                <a:spcPct val="130000"/>
              </a:lnSpc>
              <a:spcBef>
                <a:spcPts val="300"/>
              </a:spcBef>
              <a:spcAft>
                <a:spcPts val="300"/>
              </a:spcAft>
              <a:buFont typeface="Wingdings" panose="05000000000000000000" pitchFamily="2" charset="2"/>
              <a:buChar char="§"/>
            </a:pPr>
            <a:r>
              <a:rPr lang="en-US" sz="2000" dirty="0"/>
              <a:t>Seek regular </a:t>
            </a:r>
            <a:r>
              <a:rPr lang="en-US" sz="2000" dirty="0" smtClean="0"/>
              <a:t>feedback about how their FWA is working for others </a:t>
            </a:r>
            <a:endParaRPr lang="en-AU" sz="2000" dirty="0"/>
          </a:p>
          <a:p>
            <a:pPr marL="538163" lvl="1" indent="-538163" defTabSz="685800">
              <a:lnSpc>
                <a:spcPct val="130000"/>
              </a:lnSpc>
              <a:spcBef>
                <a:spcPts val="300"/>
              </a:spcBef>
              <a:spcAft>
                <a:spcPts val="300"/>
              </a:spcAft>
              <a:buFont typeface="Wingdings" panose="05000000000000000000" pitchFamily="2" charset="2"/>
              <a:buChar char="§"/>
            </a:pPr>
            <a:r>
              <a:rPr lang="en-US" sz="2000" dirty="0"/>
              <a:t>Agree clear deliverables </a:t>
            </a:r>
            <a:r>
              <a:rPr lang="en-US" sz="2000" dirty="0" smtClean="0"/>
              <a:t>and expectations for delivery of work </a:t>
            </a:r>
            <a:r>
              <a:rPr lang="en-US" sz="2000" dirty="0"/>
              <a:t>within set timeframes</a:t>
            </a:r>
          </a:p>
          <a:p>
            <a:pPr marL="538163" lvl="1" indent="-538163" defTabSz="685800">
              <a:lnSpc>
                <a:spcPct val="130000"/>
              </a:lnSpc>
              <a:spcBef>
                <a:spcPts val="300"/>
              </a:spcBef>
              <a:spcAft>
                <a:spcPts val="300"/>
              </a:spcAft>
              <a:buFont typeface="Wingdings" panose="05000000000000000000" pitchFamily="2" charset="2"/>
              <a:buChar char="§"/>
            </a:pPr>
            <a:r>
              <a:rPr lang="en-US" sz="2000" dirty="0"/>
              <a:t>Take on challenges and corporate </a:t>
            </a:r>
            <a:r>
              <a:rPr lang="en-AU" sz="2000" dirty="0"/>
              <a:t>work</a:t>
            </a:r>
          </a:p>
          <a:p>
            <a:pPr marL="538163" lvl="1" indent="-538163" defTabSz="685800">
              <a:lnSpc>
                <a:spcPct val="130000"/>
              </a:lnSpc>
              <a:spcBef>
                <a:spcPts val="300"/>
              </a:spcBef>
              <a:spcAft>
                <a:spcPts val="300"/>
              </a:spcAft>
              <a:buFont typeface="Wingdings" panose="05000000000000000000" pitchFamily="2" charset="2"/>
              <a:buChar char="§"/>
            </a:pPr>
            <a:r>
              <a:rPr lang="en-AU" sz="2000" dirty="0" smtClean="0"/>
              <a:t>Get </a:t>
            </a:r>
            <a:r>
              <a:rPr lang="en-AU" sz="2000" dirty="0"/>
              <a:t>to know </a:t>
            </a:r>
            <a:r>
              <a:rPr lang="en-AU" sz="2000" dirty="0" smtClean="0"/>
              <a:t>their </a:t>
            </a:r>
            <a:r>
              <a:rPr lang="en-AU" sz="2000" dirty="0"/>
              <a:t>team and their </a:t>
            </a:r>
            <a:r>
              <a:rPr lang="en-AU" sz="2000" dirty="0" smtClean="0"/>
              <a:t>strengths and establish </a:t>
            </a:r>
            <a:r>
              <a:rPr lang="en-AU" sz="2000" dirty="0"/>
              <a:t>peer support/back </a:t>
            </a:r>
            <a:r>
              <a:rPr lang="en-AU" sz="2000" dirty="0" smtClean="0"/>
              <a:t>up</a:t>
            </a:r>
          </a:p>
          <a:p>
            <a:pPr marL="538163" lvl="1" indent="-538163" defTabSz="685800">
              <a:lnSpc>
                <a:spcPct val="130000"/>
              </a:lnSpc>
              <a:spcBef>
                <a:spcPts val="300"/>
              </a:spcBef>
              <a:spcAft>
                <a:spcPts val="300"/>
              </a:spcAft>
              <a:buFont typeface="Wingdings" panose="05000000000000000000" pitchFamily="2" charset="2"/>
              <a:buChar char="§"/>
            </a:pPr>
            <a:r>
              <a:rPr lang="en-AU" sz="2000" dirty="0" smtClean="0"/>
              <a:t>Remain flexible! E.g. change arrangements to attend a planning day, workshop</a:t>
            </a:r>
          </a:p>
          <a:p>
            <a:pPr marL="538163" lvl="1" indent="-538163" defTabSz="685800">
              <a:lnSpc>
                <a:spcPct val="130000"/>
              </a:lnSpc>
              <a:spcBef>
                <a:spcPts val="300"/>
              </a:spcBef>
              <a:spcAft>
                <a:spcPts val="300"/>
              </a:spcAft>
              <a:buFont typeface="Wingdings" panose="05000000000000000000" pitchFamily="2" charset="2"/>
              <a:buChar char="§"/>
            </a:pPr>
            <a:r>
              <a:rPr lang="en-AU" sz="2000" dirty="0" smtClean="0"/>
              <a:t>Establish and adhere to robust work practices </a:t>
            </a:r>
            <a:endParaRPr lang="en-AU" sz="2000" dirty="0"/>
          </a:p>
        </p:txBody>
      </p:sp>
      <p:sp>
        <p:nvSpPr>
          <p:cNvPr id="6" name="Shape 132"/>
          <p:cNvSpPr txBox="1">
            <a:spLocks/>
          </p:cNvSpPr>
          <p:nvPr/>
        </p:nvSpPr>
        <p:spPr>
          <a:xfrm>
            <a:off x="0" y="-64394"/>
            <a:ext cx="91440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rtl val="0"/>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defTabSz="685800">
              <a:buClr>
                <a:srgbClr val="0070C0"/>
              </a:buClr>
              <a:buSzPct val="25000"/>
            </a:pPr>
            <a:r>
              <a:rPr lang="en-AU" sz="4000" b="1" dirty="0">
                <a:solidFill>
                  <a:srgbClr val="2F9DB3"/>
                </a:solidFill>
              </a:rPr>
              <a:t>Encourage staff with FWAs to:</a:t>
            </a:r>
            <a:endParaRPr lang="en-AU" sz="4000" b="1" dirty="0">
              <a:solidFill>
                <a:srgbClr val="2F9DB3"/>
              </a:solidFill>
            </a:endParaRPr>
          </a:p>
        </p:txBody>
      </p:sp>
      <p:sp>
        <p:nvSpPr>
          <p:cNvPr id="4" name="TextBox 3"/>
          <p:cNvSpPr txBox="1"/>
          <p:nvPr/>
        </p:nvSpPr>
        <p:spPr>
          <a:xfrm>
            <a:off x="8515350" y="6451600"/>
            <a:ext cx="419100" cy="246221"/>
          </a:xfrm>
          <a:prstGeom prst="rect">
            <a:avLst/>
          </a:prstGeom>
          <a:noFill/>
        </p:spPr>
        <p:txBody>
          <a:bodyPr wrap="square" rtlCol="0">
            <a:spAutoFit/>
          </a:bodyPr>
          <a:lstStyle/>
          <a:p>
            <a:r>
              <a:rPr lang="en-AU" sz="1000" dirty="0">
                <a:latin typeface="Helvetica LT Std Light" panose="020B0403020202020204" pitchFamily="34" charset="0"/>
              </a:rPr>
              <a:t>30</a:t>
            </a:r>
          </a:p>
        </p:txBody>
      </p:sp>
    </p:spTree>
    <p:extLst>
      <p:ext uri="{BB962C8B-B14F-4D97-AF65-F5344CB8AC3E}">
        <p14:creationId xmlns:p14="http://schemas.microsoft.com/office/powerpoint/2010/main" val="169637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0238" y="1042004"/>
            <a:ext cx="8863761" cy="5032099"/>
          </a:xfrm>
        </p:spPr>
        <p:txBody>
          <a:bodyPr/>
          <a:lstStyle/>
          <a:p>
            <a:pPr marL="457200" lvl="1" indent="-457200" defTabSz="685800">
              <a:lnSpc>
                <a:spcPct val="130000"/>
              </a:lnSpc>
              <a:spcBef>
                <a:spcPts val="300"/>
              </a:spcBef>
              <a:spcAft>
                <a:spcPts val="300"/>
              </a:spcAft>
              <a:buSzPct val="98518"/>
              <a:buFont typeface="Wingdings" panose="05000000000000000000" pitchFamily="2" charset="2"/>
              <a:buChar char="§"/>
            </a:pPr>
            <a:r>
              <a:rPr lang="en-AU" sz="2000" dirty="0" smtClean="0"/>
              <a:t>Remain flexible and adaptable and negotiate </a:t>
            </a:r>
            <a:r>
              <a:rPr lang="en-AU" sz="2000" dirty="0"/>
              <a:t>FWAs in good faith</a:t>
            </a:r>
          </a:p>
          <a:p>
            <a:pPr marL="457200" lvl="1" indent="-457200" defTabSz="685800">
              <a:lnSpc>
                <a:spcPct val="130000"/>
              </a:lnSpc>
              <a:spcBef>
                <a:spcPts val="300"/>
              </a:spcBef>
              <a:spcAft>
                <a:spcPts val="300"/>
              </a:spcAft>
              <a:buSzPct val="98518"/>
              <a:buFont typeface="Wingdings" panose="05000000000000000000" pitchFamily="2" charset="2"/>
              <a:buChar char="§"/>
            </a:pPr>
            <a:r>
              <a:rPr lang="en-AU" sz="2000" dirty="0" smtClean="0"/>
              <a:t>Learn to embrace </a:t>
            </a:r>
            <a:r>
              <a:rPr lang="en-AU" sz="2000" dirty="0"/>
              <a:t>a dynamic (and sometimes chaotic) work environment</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AU" sz="2000" dirty="0" smtClean="0"/>
              <a:t>Adopt </a:t>
            </a:r>
            <a:r>
              <a:rPr lang="en-AU" sz="2000" dirty="0"/>
              <a:t>a ‘can do’ </a:t>
            </a:r>
            <a:r>
              <a:rPr lang="en-AU" sz="2000" dirty="0" smtClean="0"/>
              <a:t>attitude - don’t </a:t>
            </a:r>
            <a:r>
              <a:rPr lang="en-AU" sz="2000" dirty="0"/>
              <a:t>shy away from discretionary </a:t>
            </a:r>
            <a:r>
              <a:rPr lang="en-AU" sz="2000" dirty="0" smtClean="0"/>
              <a:t>effort </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US" sz="2000" dirty="0" smtClean="0"/>
              <a:t>Maintain </a:t>
            </a:r>
            <a:r>
              <a:rPr lang="en-US" sz="2000" dirty="0"/>
              <a:t>visibility and </a:t>
            </a:r>
            <a:r>
              <a:rPr lang="en-AU" sz="2000" dirty="0"/>
              <a:t>be transparent – ensure your managers and team are aware of your arrangement, and who to contact in your absence</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US" sz="2000" dirty="0"/>
              <a:t>Agree clear deliverables for work within set </a:t>
            </a:r>
            <a:r>
              <a:rPr lang="en-US" sz="2000" dirty="0" smtClean="0"/>
              <a:t>timeframes, seek </a:t>
            </a:r>
            <a:r>
              <a:rPr lang="en-US" sz="2000" dirty="0"/>
              <a:t>regular </a:t>
            </a:r>
            <a:r>
              <a:rPr lang="en-US" sz="2000" dirty="0" smtClean="0"/>
              <a:t>360 degree feedback </a:t>
            </a:r>
            <a:r>
              <a:rPr lang="en-US" sz="2000" dirty="0"/>
              <a:t>and re-evaluate </a:t>
            </a:r>
            <a:r>
              <a:rPr lang="en-AU" sz="2000" dirty="0" smtClean="0"/>
              <a:t>regularly</a:t>
            </a:r>
            <a:endParaRPr lang="en-US" sz="2000" dirty="0"/>
          </a:p>
          <a:p>
            <a:pPr marL="457200" lvl="1" indent="-457200" defTabSz="685800">
              <a:lnSpc>
                <a:spcPct val="150000"/>
              </a:lnSpc>
              <a:spcBef>
                <a:spcPts val="300"/>
              </a:spcBef>
              <a:spcAft>
                <a:spcPts val="300"/>
              </a:spcAft>
              <a:buSzPct val="98518"/>
              <a:buFont typeface="Wingdings" panose="05000000000000000000" pitchFamily="2" charset="2"/>
              <a:buChar char="§"/>
            </a:pPr>
            <a:r>
              <a:rPr lang="en-US" sz="2000" dirty="0" smtClean="0"/>
              <a:t>Be </a:t>
            </a:r>
            <a:r>
              <a:rPr lang="en-US" sz="2000" dirty="0"/>
              <a:t>proactive and remain informed</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US" sz="2000" dirty="0" smtClean="0"/>
              <a:t>Take </a:t>
            </a:r>
            <a:r>
              <a:rPr lang="en-US" sz="2000" dirty="0"/>
              <a:t>on challenges and corporate </a:t>
            </a:r>
            <a:r>
              <a:rPr lang="en-AU" sz="2000" dirty="0" smtClean="0"/>
              <a:t>work</a:t>
            </a:r>
          </a:p>
          <a:p>
            <a:pPr marL="457200" lvl="1" indent="-457200" defTabSz="685800">
              <a:lnSpc>
                <a:spcPct val="150000"/>
              </a:lnSpc>
              <a:spcBef>
                <a:spcPts val="300"/>
              </a:spcBef>
              <a:spcAft>
                <a:spcPts val="300"/>
              </a:spcAft>
              <a:buSzPct val="98518"/>
              <a:buFont typeface="Wingdings" panose="05000000000000000000" pitchFamily="2" charset="2"/>
              <a:buChar char="§"/>
            </a:pPr>
            <a:r>
              <a:rPr lang="en-US" sz="2000" dirty="0"/>
              <a:t>Develop robust work practices and handover protocols</a:t>
            </a:r>
          </a:p>
          <a:p>
            <a:pPr marL="457200" lvl="1" indent="-457200" defTabSz="685800">
              <a:lnSpc>
                <a:spcPct val="150000"/>
              </a:lnSpc>
              <a:spcBef>
                <a:spcPts val="300"/>
              </a:spcBef>
              <a:spcAft>
                <a:spcPts val="300"/>
              </a:spcAft>
              <a:buSzPct val="98518"/>
              <a:buFont typeface="Wingdings" panose="05000000000000000000" pitchFamily="2" charset="2"/>
              <a:buChar char="§"/>
            </a:pPr>
            <a:endParaRPr lang="en-AU" sz="2000" dirty="0"/>
          </a:p>
          <a:p>
            <a:endParaRPr lang="en-AU" sz="1800" i="1" dirty="0"/>
          </a:p>
        </p:txBody>
      </p:sp>
      <p:sp>
        <p:nvSpPr>
          <p:cNvPr id="6" name="Shape 132"/>
          <p:cNvSpPr txBox="1">
            <a:spLocks/>
          </p:cNvSpPr>
          <p:nvPr/>
        </p:nvSpPr>
        <p:spPr>
          <a:xfrm>
            <a:off x="0" y="-38637"/>
            <a:ext cx="91440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rtl val="0"/>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rgbClr val="0070C0"/>
              </a:buClr>
              <a:buSzPct val="25000"/>
            </a:pPr>
            <a:r>
              <a:rPr lang="en-AU" sz="4000" b="1" dirty="0">
                <a:solidFill>
                  <a:srgbClr val="2F9DB3"/>
                </a:solidFill>
              </a:rPr>
              <a:t>Tips for flexible workers</a:t>
            </a:r>
          </a:p>
        </p:txBody>
      </p:sp>
    </p:spTree>
    <p:extLst>
      <p:ext uri="{BB962C8B-B14F-4D97-AF65-F5344CB8AC3E}">
        <p14:creationId xmlns:p14="http://schemas.microsoft.com/office/powerpoint/2010/main" val="240624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a:p>
        </p:txBody>
      </p:sp>
      <p:sp>
        <p:nvSpPr>
          <p:cNvPr id="4" name="Text Placeholder 3"/>
          <p:cNvSpPr>
            <a:spLocks noGrp="1"/>
          </p:cNvSpPr>
          <p:nvPr>
            <p:ph type="body" idx="2"/>
          </p:nvPr>
        </p:nvSpPr>
        <p:spPr/>
        <p:txBody>
          <a:bodyPr/>
          <a:lstStyle/>
          <a:p>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43" cy="6858000"/>
          </a:xfrm>
          <a:prstGeom prst="rect">
            <a:avLst/>
          </a:prstGeom>
        </p:spPr>
      </p:pic>
      <p:sp>
        <p:nvSpPr>
          <p:cNvPr id="6" name="TextBox 5"/>
          <p:cNvSpPr txBox="1"/>
          <p:nvPr/>
        </p:nvSpPr>
        <p:spPr>
          <a:xfrm>
            <a:off x="155683" y="100444"/>
            <a:ext cx="8828575" cy="2154436"/>
          </a:xfrm>
          <a:prstGeom prst="rect">
            <a:avLst/>
          </a:prstGeom>
          <a:noFill/>
        </p:spPr>
        <p:txBody>
          <a:bodyPr wrap="square" rtlCol="0">
            <a:spAutoFit/>
          </a:bodyPr>
          <a:lstStyle/>
          <a:p>
            <a:pPr algn="ctr"/>
            <a:r>
              <a:rPr lang="en-AU" sz="4000" b="1" dirty="0">
                <a:solidFill>
                  <a:srgbClr val="2F9DB3"/>
                </a:solidFill>
                <a:latin typeface="Calibri" panose="020F0502020204030204" pitchFamily="34" charset="0"/>
                <a:cs typeface="Calibri" panose="020F0502020204030204" pitchFamily="34" charset="0"/>
              </a:rPr>
              <a:t>Flexible </a:t>
            </a:r>
            <a:r>
              <a:rPr lang="en-AU" sz="4000" b="1" dirty="0" smtClean="0">
                <a:solidFill>
                  <a:srgbClr val="2F9DB3"/>
                </a:solidFill>
                <a:latin typeface="Calibri" panose="020F0502020204030204" pitchFamily="34" charset="0"/>
                <a:cs typeface="Calibri" panose="020F0502020204030204" pitchFamily="34" charset="0"/>
              </a:rPr>
              <a:t>workplaces </a:t>
            </a:r>
            <a:r>
              <a:rPr lang="en-AU" sz="4000" b="1" dirty="0">
                <a:solidFill>
                  <a:srgbClr val="2F9DB3"/>
                </a:solidFill>
                <a:latin typeface="Calibri" panose="020F0502020204030204" pitchFamily="34" charset="0"/>
                <a:cs typeface="Calibri" panose="020F0502020204030204" pitchFamily="34" charset="0"/>
              </a:rPr>
              <a:t>require a change in </a:t>
            </a:r>
            <a:endParaRPr lang="en-AU" sz="4000" b="1" dirty="0" smtClean="0">
              <a:solidFill>
                <a:srgbClr val="2F9DB3"/>
              </a:solidFill>
              <a:latin typeface="Calibri" panose="020F0502020204030204" pitchFamily="34" charset="0"/>
              <a:cs typeface="Calibri" panose="020F0502020204030204" pitchFamily="34" charset="0"/>
            </a:endParaRPr>
          </a:p>
          <a:p>
            <a:pPr algn="ctr"/>
            <a:r>
              <a:rPr lang="en-AU" sz="4000" b="1" dirty="0">
                <a:solidFill>
                  <a:srgbClr val="2F9DB3"/>
                </a:solidFill>
                <a:latin typeface="Calibri" panose="020F0502020204030204" pitchFamily="34" charset="0"/>
                <a:cs typeface="Calibri" panose="020F0502020204030204" pitchFamily="34" charset="0"/>
              </a:rPr>
              <a:t>m</a:t>
            </a:r>
            <a:r>
              <a:rPr lang="en-AU" sz="4000" b="1" dirty="0" smtClean="0">
                <a:solidFill>
                  <a:srgbClr val="2F9DB3"/>
                </a:solidFill>
                <a:latin typeface="Calibri" panose="020F0502020204030204" pitchFamily="34" charset="0"/>
                <a:cs typeface="Calibri" panose="020F0502020204030204" pitchFamily="34" charset="0"/>
              </a:rPr>
              <a:t>indsets, culture </a:t>
            </a:r>
            <a:r>
              <a:rPr lang="en-AU" sz="4000" b="1" dirty="0">
                <a:solidFill>
                  <a:srgbClr val="2F9DB3"/>
                </a:solidFill>
                <a:latin typeface="Calibri" panose="020F0502020204030204" pitchFamily="34" charset="0"/>
                <a:cs typeface="Calibri" panose="020F0502020204030204" pitchFamily="34" charset="0"/>
              </a:rPr>
              <a:t>and work </a:t>
            </a:r>
            <a:r>
              <a:rPr lang="en-AU" sz="4000" b="1" dirty="0" smtClean="0">
                <a:solidFill>
                  <a:srgbClr val="2F9DB3"/>
                </a:solidFill>
                <a:latin typeface="Calibri" panose="020F0502020204030204" pitchFamily="34" charset="0"/>
                <a:cs typeface="Calibri" panose="020F0502020204030204" pitchFamily="34" charset="0"/>
              </a:rPr>
              <a:t>practices…</a:t>
            </a:r>
            <a:r>
              <a:rPr lang="en-AU" sz="4000" b="1" dirty="0">
                <a:solidFill>
                  <a:srgbClr val="2F9DB3"/>
                </a:solidFill>
                <a:latin typeface="Calibri" panose="020F0502020204030204" pitchFamily="34" charset="0"/>
                <a:cs typeface="Calibri" panose="020F0502020204030204" pitchFamily="34" charset="0"/>
              </a:rPr>
              <a:t>What’s your top </a:t>
            </a:r>
            <a:r>
              <a:rPr lang="en-AU" sz="4000" b="1" dirty="0" smtClean="0">
                <a:solidFill>
                  <a:srgbClr val="2F9DB3"/>
                </a:solidFill>
                <a:latin typeface="Calibri" panose="020F0502020204030204" pitchFamily="34" charset="0"/>
                <a:cs typeface="Calibri" panose="020F0502020204030204" pitchFamily="34" charset="0"/>
              </a:rPr>
              <a:t>tip? </a:t>
            </a:r>
            <a:endParaRPr lang="en-AU" sz="4000" b="1" dirty="0">
              <a:solidFill>
                <a:srgbClr val="2F9DB3"/>
              </a:solidFill>
              <a:latin typeface="Calibri" panose="020F0502020204030204" pitchFamily="34" charset="0"/>
              <a:cs typeface="Calibri" panose="020F0502020204030204" pitchFamily="34" charset="0"/>
            </a:endParaRPr>
          </a:p>
          <a:p>
            <a:endParaRPr lang="en-AU" dirty="0"/>
          </a:p>
        </p:txBody>
      </p:sp>
      <p:sp>
        <p:nvSpPr>
          <p:cNvPr id="7" name="TextBox 6"/>
          <p:cNvSpPr txBox="1"/>
          <p:nvPr/>
        </p:nvSpPr>
        <p:spPr>
          <a:xfrm>
            <a:off x="726661" y="5904662"/>
            <a:ext cx="3499676" cy="400110"/>
          </a:xfrm>
          <a:prstGeom prst="rect">
            <a:avLst/>
          </a:prstGeom>
          <a:noFill/>
        </p:spPr>
        <p:txBody>
          <a:bodyPr wrap="none" rtlCol="0">
            <a:spAutoFit/>
          </a:bodyPr>
          <a:lstStyle/>
          <a:p>
            <a:r>
              <a:rPr lang="en-AU" sz="2000" b="1" dirty="0" smtClean="0">
                <a:solidFill>
                  <a:srgbClr val="2F9DB3"/>
                </a:solidFill>
              </a:rPr>
              <a:t>Traditional work practices  </a:t>
            </a:r>
            <a:endParaRPr lang="en-AU" sz="2000" b="1" dirty="0">
              <a:solidFill>
                <a:srgbClr val="2F9DB3"/>
              </a:solidFill>
            </a:endParaRPr>
          </a:p>
        </p:txBody>
      </p:sp>
      <p:sp>
        <p:nvSpPr>
          <p:cNvPr id="8" name="TextBox 7"/>
          <p:cNvSpPr txBox="1"/>
          <p:nvPr/>
        </p:nvSpPr>
        <p:spPr>
          <a:xfrm>
            <a:off x="5830915" y="5891916"/>
            <a:ext cx="2646878" cy="400110"/>
          </a:xfrm>
          <a:prstGeom prst="rect">
            <a:avLst/>
          </a:prstGeom>
          <a:noFill/>
        </p:spPr>
        <p:txBody>
          <a:bodyPr wrap="none" rtlCol="0">
            <a:spAutoFit/>
          </a:bodyPr>
          <a:lstStyle/>
          <a:p>
            <a:r>
              <a:rPr lang="en-AU" sz="2000" b="1" dirty="0" smtClean="0">
                <a:solidFill>
                  <a:srgbClr val="2F9DB3"/>
                </a:solidFill>
              </a:rPr>
              <a:t>New work practices </a:t>
            </a:r>
            <a:endParaRPr lang="en-AU" sz="2000" b="1" dirty="0">
              <a:solidFill>
                <a:srgbClr val="2F9DB3"/>
              </a:solidFill>
            </a:endParaRPr>
          </a:p>
        </p:txBody>
      </p:sp>
    </p:spTree>
    <p:extLst>
      <p:ext uri="{BB962C8B-B14F-4D97-AF65-F5344CB8AC3E}">
        <p14:creationId xmlns:p14="http://schemas.microsoft.com/office/powerpoint/2010/main" val="1222038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0"/>
            <a:ext cx="9416716" cy="1143000"/>
          </a:xfrm>
        </p:spPr>
        <p:txBody>
          <a:bodyPr/>
          <a:lstStyle/>
          <a:p>
            <a:pPr defTabSz="685800">
              <a:lnSpc>
                <a:spcPct val="90000"/>
              </a:lnSpc>
              <a:spcBef>
                <a:spcPct val="0"/>
              </a:spcBef>
              <a:buClr>
                <a:srgbClr val="0070C0"/>
              </a:buClr>
              <a:buSzPct val="25000"/>
            </a:pPr>
            <a:r>
              <a:rPr lang="en-AU" sz="4000" b="1" dirty="0">
                <a:solidFill>
                  <a:srgbClr val="2F9DB3"/>
                </a:solidFill>
                <a:latin typeface="Calibri" panose="020F0502020204030204" pitchFamily="34" charset="0"/>
                <a:cs typeface="Calibri" panose="020F0502020204030204" pitchFamily="34" charset="0"/>
              </a:rPr>
              <a:t>Working flexibly – smart work practices</a:t>
            </a:r>
            <a:endParaRPr lang="en-US" sz="4000" b="1" dirty="0">
              <a:solidFill>
                <a:srgbClr val="2F9DB3"/>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idx="2"/>
          </p:nvPr>
        </p:nvSpPr>
        <p:spPr>
          <a:xfrm>
            <a:off x="119901" y="343380"/>
            <a:ext cx="8888155" cy="4525963"/>
          </a:xfrm>
        </p:spPr>
        <p:txBody>
          <a:bodyPr/>
          <a:lstStyle/>
          <a:p>
            <a:pPr marL="538163" indent="-538163">
              <a:buFont typeface="Wingdings" panose="05000000000000000000" pitchFamily="2" charset="2"/>
              <a:buChar char="§"/>
            </a:pPr>
            <a:endParaRPr lang="en-US" dirty="0" smtClean="0"/>
          </a:p>
          <a:p>
            <a:pPr marL="538163" indent="-538163">
              <a:buFont typeface="Wingdings" panose="05000000000000000000" pitchFamily="2" charset="2"/>
              <a:buChar char="§"/>
            </a:pPr>
            <a:r>
              <a:rPr lang="en-US" sz="2400" dirty="0" smtClean="0"/>
              <a:t>Ensure robust </a:t>
            </a:r>
            <a:r>
              <a:rPr lang="en-US" sz="2400" dirty="0" smtClean="0"/>
              <a:t>work </a:t>
            </a:r>
            <a:r>
              <a:rPr lang="en-US" sz="2400" dirty="0" smtClean="0"/>
              <a:t>practices are in place </a:t>
            </a:r>
            <a:endParaRPr lang="en-US" sz="2400" dirty="0" smtClean="0"/>
          </a:p>
          <a:p>
            <a:pPr marL="538163" indent="-538163">
              <a:buFont typeface="Wingdings" panose="05000000000000000000" pitchFamily="2" charset="2"/>
              <a:buChar char="§"/>
            </a:pPr>
            <a:r>
              <a:rPr lang="en-US" sz="2400" dirty="0" smtClean="0"/>
              <a:t>Agree </a:t>
            </a:r>
            <a:r>
              <a:rPr lang="en-US" sz="2400" dirty="0" smtClean="0"/>
              <a:t>some ‘core hours’</a:t>
            </a:r>
            <a:endParaRPr lang="en-US" sz="2400" dirty="0"/>
          </a:p>
          <a:p>
            <a:pPr marL="538163" indent="-538163">
              <a:buFont typeface="Wingdings" panose="05000000000000000000" pitchFamily="2" charset="2"/>
              <a:buChar char="§"/>
            </a:pPr>
            <a:r>
              <a:rPr lang="en-US" sz="2400" dirty="0" smtClean="0"/>
              <a:t>Ensure everyone knows what work is high value and what’s important and what’s urgent </a:t>
            </a:r>
          </a:p>
          <a:p>
            <a:pPr marL="538163" indent="-538163">
              <a:buFont typeface="Wingdings" panose="05000000000000000000" pitchFamily="2" charset="2"/>
              <a:buChar char="§"/>
            </a:pPr>
            <a:r>
              <a:rPr lang="en-US" sz="2400" dirty="0" smtClean="0"/>
              <a:t>Support staff to undertake </a:t>
            </a:r>
            <a:r>
              <a:rPr lang="en-US" sz="2400" dirty="0"/>
              <a:t>high value work when </a:t>
            </a:r>
            <a:r>
              <a:rPr lang="en-US" sz="2400" dirty="0" smtClean="0"/>
              <a:t>they have </a:t>
            </a:r>
            <a:r>
              <a:rPr lang="en-US" sz="2400" dirty="0"/>
              <a:t>high energy </a:t>
            </a:r>
            <a:r>
              <a:rPr lang="en-US" sz="2400" dirty="0" err="1"/>
              <a:t>eg</a:t>
            </a:r>
            <a:r>
              <a:rPr lang="en-US" sz="2400" dirty="0"/>
              <a:t>. Deal with emails in the afternoon </a:t>
            </a:r>
          </a:p>
          <a:p>
            <a:pPr marL="538163" indent="-538163">
              <a:buFont typeface="Wingdings" panose="05000000000000000000" pitchFamily="2" charset="2"/>
              <a:buChar char="§"/>
            </a:pPr>
            <a:r>
              <a:rPr lang="en-US" sz="2400" dirty="0" smtClean="0"/>
              <a:t>Regularly monitor and review workloads and keep an eye out for work intensification and ‘time pollution’ (boundaries around work) </a:t>
            </a:r>
          </a:p>
          <a:p>
            <a:pPr marL="538163" indent="-538163">
              <a:buFont typeface="Wingdings" panose="05000000000000000000" pitchFamily="2" charset="2"/>
              <a:buChar char="§"/>
            </a:pPr>
            <a:r>
              <a:rPr lang="en-US" sz="2400" dirty="0" smtClean="0"/>
              <a:t>Encourage breaks </a:t>
            </a:r>
            <a:r>
              <a:rPr lang="en-US" sz="2400" dirty="0"/>
              <a:t>from emails – use the ‘out of office’ setting strategically</a:t>
            </a:r>
          </a:p>
          <a:p>
            <a:pPr marL="538163" indent="-538163">
              <a:buFont typeface="Wingdings" panose="05000000000000000000" pitchFamily="2" charset="2"/>
              <a:buChar char="§"/>
            </a:pPr>
            <a:r>
              <a:rPr lang="en-US" sz="2400" dirty="0"/>
              <a:t>Make meetings more productive – </a:t>
            </a:r>
            <a:r>
              <a:rPr lang="en-US" sz="2400" dirty="0" smtClean="0"/>
              <a:t>review their duration</a:t>
            </a:r>
            <a:r>
              <a:rPr lang="en-US" sz="2400" dirty="0"/>
              <a:t>, attendees, purpose</a:t>
            </a:r>
            <a:r>
              <a:rPr lang="en-US" sz="2400" dirty="0" smtClean="0"/>
              <a:t>? Can they be conducted by teleconference?</a:t>
            </a:r>
          </a:p>
          <a:p>
            <a:pPr marL="538163" indent="-538163">
              <a:buFont typeface="Wingdings" panose="05000000000000000000" pitchFamily="2" charset="2"/>
              <a:buChar char="§"/>
            </a:pPr>
            <a:endParaRPr lang="en-US" sz="2400" dirty="0"/>
          </a:p>
          <a:p>
            <a:pPr marL="538163" indent="-538163">
              <a:buFont typeface="Wingdings" panose="05000000000000000000" pitchFamily="2" charset="2"/>
              <a:buChar char="§"/>
            </a:pPr>
            <a:endParaRPr lang="en-US" dirty="0"/>
          </a:p>
        </p:txBody>
      </p:sp>
    </p:spTree>
    <p:extLst>
      <p:ext uri="{BB962C8B-B14F-4D97-AF65-F5344CB8AC3E}">
        <p14:creationId xmlns:p14="http://schemas.microsoft.com/office/powerpoint/2010/main" val="332035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298801" y="440758"/>
            <a:ext cx="8537685" cy="5741814"/>
          </a:xfrm>
          <a:prstGeom prst="rect">
            <a:avLst/>
          </a:prstGeom>
          <a:noFill/>
          <a:ln>
            <a:noFill/>
          </a:ln>
        </p:spPr>
        <p:txBody>
          <a:bodyPr lIns="91425" tIns="45700" rIns="91425" bIns="45700" anchor="t" anchorCtr="0">
            <a:noAutofit/>
          </a:bodyPr>
          <a:lstStyle/>
          <a:p>
            <a:pPr marL="538163" lvl="0" indent="-538163">
              <a:buFont typeface="Wingdings" panose="05000000000000000000" pitchFamily="2" charset="2"/>
              <a:buChar char="§"/>
            </a:pPr>
            <a:endParaRPr lang="en-AU" sz="2800" dirty="0" smtClean="0"/>
          </a:p>
          <a:p>
            <a:pPr marL="538163" lvl="0" indent="-538163">
              <a:buFont typeface="Wingdings" panose="05000000000000000000" pitchFamily="2" charset="2"/>
              <a:buChar char="§"/>
            </a:pPr>
            <a:r>
              <a:rPr lang="en-AU" sz="2400" dirty="0" smtClean="0"/>
              <a:t>Ensure team has line of sight to all work activities and where these fit into broader outcomes</a:t>
            </a:r>
          </a:p>
          <a:p>
            <a:pPr marL="538163" lvl="0" indent="-538163">
              <a:buFont typeface="Wingdings" panose="05000000000000000000" pitchFamily="2" charset="2"/>
              <a:buChar char="§"/>
            </a:pPr>
            <a:r>
              <a:rPr lang="en-AU" sz="2400" dirty="0" smtClean="0"/>
              <a:t>Map staff coverage  (e.g. 7.30am – 7.30pm) or implement ‘on-call’ arrangements</a:t>
            </a:r>
          </a:p>
          <a:p>
            <a:pPr marL="538163" lvl="0" indent="-538163">
              <a:buFont typeface="Wingdings" panose="05000000000000000000" pitchFamily="2" charset="2"/>
              <a:buChar char="§"/>
            </a:pPr>
            <a:r>
              <a:rPr lang="en-AU" sz="2400" dirty="0" smtClean="0"/>
              <a:t>Implement </a:t>
            </a:r>
            <a:r>
              <a:rPr lang="en-AU" sz="2400" dirty="0"/>
              <a:t>protocols for handling unexpected or urgent requests </a:t>
            </a:r>
          </a:p>
          <a:p>
            <a:pPr marL="538163" indent="-538163">
              <a:buFont typeface="Wingdings" panose="05000000000000000000" pitchFamily="2" charset="2"/>
              <a:buChar char="§"/>
            </a:pPr>
            <a:r>
              <a:rPr lang="en-AU" sz="2400" dirty="0"/>
              <a:t>Understand the different nature and types of work being undertaken and apply appropriate management practices</a:t>
            </a:r>
          </a:p>
          <a:p>
            <a:pPr marL="538163" lvl="0" indent="-538163">
              <a:buFont typeface="Wingdings" panose="05000000000000000000" pitchFamily="2" charset="2"/>
              <a:buChar char="§"/>
            </a:pPr>
            <a:r>
              <a:rPr lang="en-US" sz="2400" dirty="0" smtClean="0"/>
              <a:t>Set </a:t>
            </a:r>
            <a:r>
              <a:rPr lang="en-US" sz="2400" dirty="0"/>
              <a:t>up team inboxes and shared </a:t>
            </a:r>
            <a:r>
              <a:rPr lang="en-US" sz="2400" dirty="0" smtClean="0"/>
              <a:t>files</a:t>
            </a:r>
          </a:p>
          <a:p>
            <a:pPr marL="538163" lvl="0" indent="-538163">
              <a:buFont typeface="Wingdings" panose="05000000000000000000" pitchFamily="2" charset="2"/>
              <a:buChar char="§"/>
            </a:pPr>
            <a:r>
              <a:rPr lang="en-US" sz="2400" dirty="0" smtClean="0"/>
              <a:t>Create appropriate work spaces for optimal work conditions</a:t>
            </a:r>
            <a:endParaRPr lang="en-AU" sz="2400" dirty="0"/>
          </a:p>
          <a:p>
            <a:pPr marL="538163" lvl="0" indent="-538163">
              <a:buFont typeface="Wingdings" panose="05000000000000000000" pitchFamily="2" charset="2"/>
              <a:buChar char="§"/>
            </a:pPr>
            <a:r>
              <a:rPr lang="en-US" sz="2400" dirty="0" smtClean="0"/>
              <a:t>Show line </a:t>
            </a:r>
            <a:r>
              <a:rPr lang="en-US" sz="2400" dirty="0"/>
              <a:t>of sight between work outcomes and </a:t>
            </a:r>
            <a:r>
              <a:rPr lang="en-US" sz="2400" dirty="0" smtClean="0"/>
              <a:t>day to day tasks </a:t>
            </a:r>
          </a:p>
          <a:p>
            <a:pPr marL="538163" indent="-538163">
              <a:buFont typeface="Wingdings" panose="05000000000000000000" pitchFamily="2" charset="2"/>
              <a:buChar char="§"/>
            </a:pPr>
            <a:r>
              <a:rPr lang="en-US" sz="2400" dirty="0"/>
              <a:t>Work to the team’s strengths – e.g. Take account of productivity and communication styles </a:t>
            </a:r>
          </a:p>
          <a:p>
            <a:pPr marL="538163" lvl="0" indent="-538163">
              <a:buFont typeface="Wingdings" panose="05000000000000000000" pitchFamily="2" charset="2"/>
              <a:buChar char="§"/>
            </a:pPr>
            <a:endParaRPr lang="en-US" sz="2400" dirty="0"/>
          </a:p>
        </p:txBody>
      </p:sp>
      <p:sp>
        <p:nvSpPr>
          <p:cNvPr id="6" name="Shape 132"/>
          <p:cNvSpPr txBox="1">
            <a:spLocks/>
          </p:cNvSpPr>
          <p:nvPr/>
        </p:nvSpPr>
        <p:spPr>
          <a:xfrm>
            <a:off x="-4356" y="-130742"/>
            <a:ext cx="91440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rtl val="0"/>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defTabSz="685800">
              <a:lnSpc>
                <a:spcPct val="90000"/>
              </a:lnSpc>
              <a:spcBef>
                <a:spcPct val="0"/>
              </a:spcBef>
              <a:buClr>
                <a:srgbClr val="0070C0"/>
              </a:buClr>
              <a:buSzPct val="25000"/>
            </a:pPr>
            <a:r>
              <a:rPr lang="en-AU" sz="4000" b="1" dirty="0" smtClean="0">
                <a:solidFill>
                  <a:srgbClr val="2F9DB3"/>
                </a:solidFill>
                <a:latin typeface="Calibri" panose="020F0502020204030204" pitchFamily="34" charset="0"/>
                <a:ea typeface="+mj-ea"/>
                <a:cs typeface="Calibri" panose="020F0502020204030204" pitchFamily="34" charset="0"/>
              </a:rPr>
              <a:t>Working flexibly – smart work practices</a:t>
            </a:r>
            <a:endParaRPr lang="en-US" sz="4000" b="1" dirty="0">
              <a:solidFill>
                <a:srgbClr val="2F9DB3"/>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974023988"/>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143000"/>
          </a:xfrm>
        </p:spPr>
        <p:txBody>
          <a:bodyPr/>
          <a:lstStyle/>
          <a:p>
            <a:r>
              <a:rPr lang="en-AU" sz="4000" b="1" dirty="0" smtClean="0">
                <a:solidFill>
                  <a:srgbClr val="2F9DB3"/>
                </a:solidFill>
              </a:rPr>
              <a:t>Know how to redesign roles and </a:t>
            </a:r>
            <a:r>
              <a:rPr lang="en-AU" sz="4000" b="1" dirty="0" smtClean="0">
                <a:solidFill>
                  <a:srgbClr val="2F9DB3"/>
                </a:solidFill>
              </a:rPr>
              <a:t>teams</a:t>
            </a:r>
            <a:endParaRPr lang="en-AU" sz="4000" b="1" dirty="0">
              <a:solidFill>
                <a:srgbClr val="2F9DB3"/>
              </a:solidFill>
            </a:endParaRPr>
          </a:p>
        </p:txBody>
      </p:sp>
      <p:pic>
        <p:nvPicPr>
          <p:cNvPr id="5" name="Picture 4"/>
          <p:cNvPicPr>
            <a:picLocks noChangeAspect="1"/>
          </p:cNvPicPr>
          <p:nvPr/>
        </p:nvPicPr>
        <p:blipFill>
          <a:blip r:embed="rId3"/>
          <a:stretch>
            <a:fillRect/>
          </a:stretch>
        </p:blipFill>
        <p:spPr>
          <a:xfrm>
            <a:off x="1293223" y="1600200"/>
            <a:ext cx="6557554" cy="4878977"/>
          </a:xfrm>
          <a:prstGeom prst="rect">
            <a:avLst/>
          </a:prstGeom>
        </p:spPr>
      </p:pic>
    </p:spTree>
    <p:extLst>
      <p:ext uri="{BB962C8B-B14F-4D97-AF65-F5344CB8AC3E}">
        <p14:creationId xmlns:p14="http://schemas.microsoft.com/office/powerpoint/2010/main" val="347737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586" y="172278"/>
            <a:ext cx="21187953" cy="886319"/>
          </a:xfrm>
        </p:spPr>
        <p:txBody>
          <a:bodyPr>
            <a:noAutofit/>
          </a:bodyPr>
          <a:lstStyle/>
          <a:p>
            <a:pPr defTabSz="685800"/>
            <a:r>
              <a:rPr lang="en-AU" sz="4000" b="1" dirty="0">
                <a:solidFill>
                  <a:srgbClr val="2F9DB3"/>
                </a:solidFill>
                <a:latin typeface="Calibri" panose="020F0502020204030204" pitchFamily="34" charset="0"/>
                <a:cs typeface="Calibri" panose="020F0502020204030204" pitchFamily="34" charset="0"/>
                <a:sym typeface="Arial"/>
              </a:rPr>
              <a:t>Working </a:t>
            </a:r>
            <a:r>
              <a:rPr lang="en-AU" sz="4000" b="1" dirty="0" smtClean="0">
                <a:solidFill>
                  <a:srgbClr val="2F9DB3"/>
                </a:solidFill>
                <a:latin typeface="Calibri" panose="020F0502020204030204" pitchFamily="34" charset="0"/>
                <a:cs typeface="Calibri" panose="020F0502020204030204" pitchFamily="34" charset="0"/>
                <a:sym typeface="Arial"/>
              </a:rPr>
              <a:t>flexibly </a:t>
            </a:r>
            <a:r>
              <a:rPr lang="en-AU" sz="4000" b="1" dirty="0">
                <a:solidFill>
                  <a:srgbClr val="2F9DB3"/>
                </a:solidFill>
                <a:latin typeface="Calibri" panose="020F0502020204030204" pitchFamily="34" charset="0"/>
                <a:cs typeface="Calibri" panose="020F0502020204030204" pitchFamily="34" charset="0"/>
                <a:sym typeface="Arial"/>
              </a:rPr>
              <a:t>is about </a:t>
            </a:r>
            <a:r>
              <a:rPr lang="en-AU" sz="4000" b="1" dirty="0" smtClean="0">
                <a:solidFill>
                  <a:srgbClr val="2F9DB3"/>
                </a:solidFill>
                <a:latin typeface="Calibri" panose="020F0502020204030204" pitchFamily="34" charset="0"/>
                <a:cs typeface="Calibri" panose="020F0502020204030204" pitchFamily="34" charset="0"/>
                <a:sym typeface="Arial"/>
              </a:rPr>
              <a:t/>
            </a:r>
            <a:br>
              <a:rPr lang="en-AU" sz="4000" b="1" dirty="0" smtClean="0">
                <a:solidFill>
                  <a:srgbClr val="2F9DB3"/>
                </a:solidFill>
                <a:latin typeface="Calibri" panose="020F0502020204030204" pitchFamily="34" charset="0"/>
                <a:cs typeface="Calibri" panose="020F0502020204030204" pitchFamily="34" charset="0"/>
                <a:sym typeface="Arial"/>
              </a:rPr>
            </a:br>
            <a:r>
              <a:rPr lang="en-AU" sz="4000" b="1" dirty="0" smtClean="0">
                <a:solidFill>
                  <a:srgbClr val="2F9DB3"/>
                </a:solidFill>
                <a:latin typeface="Calibri" panose="020F0502020204030204" pitchFamily="34" charset="0"/>
                <a:cs typeface="Calibri" panose="020F0502020204030204" pitchFamily="34" charset="0"/>
                <a:sym typeface="Arial"/>
              </a:rPr>
              <a:t>working </a:t>
            </a:r>
            <a:r>
              <a:rPr lang="en-AU" sz="4000" b="1" dirty="0">
                <a:solidFill>
                  <a:srgbClr val="2F9DB3"/>
                </a:solidFill>
                <a:latin typeface="Calibri" panose="020F0502020204030204" pitchFamily="34" charset="0"/>
                <a:cs typeface="Calibri" panose="020F0502020204030204" pitchFamily="34" charset="0"/>
                <a:sym typeface="Arial"/>
              </a:rPr>
              <a:t>smarter </a:t>
            </a:r>
            <a:endParaRPr lang="en-AU" sz="4000" b="1" dirty="0">
              <a:solidFill>
                <a:srgbClr val="2F9DB3"/>
              </a:solidFill>
            </a:endParaRPr>
          </a:p>
        </p:txBody>
      </p:sp>
      <p:sp>
        <p:nvSpPr>
          <p:cNvPr id="3" name="Text Placeholder 2"/>
          <p:cNvSpPr>
            <a:spLocks noGrp="1"/>
          </p:cNvSpPr>
          <p:nvPr>
            <p:ph sz="half" idx="1"/>
          </p:nvPr>
        </p:nvSpPr>
        <p:spPr>
          <a:xfrm>
            <a:off x="231899" y="1257381"/>
            <a:ext cx="8912101" cy="5799402"/>
          </a:xfrm>
        </p:spPr>
        <p:txBody>
          <a:bodyPr>
            <a:normAutofit fontScale="92500" lnSpcReduction="10000"/>
          </a:bodyPr>
          <a:lstStyle/>
          <a:p>
            <a:pPr marL="47625" indent="-273050" defTabSz="685800">
              <a:spcBef>
                <a:spcPts val="400"/>
              </a:spcBef>
              <a:spcAft>
                <a:spcPts val="400"/>
              </a:spcAft>
              <a:buClr>
                <a:srgbClr val="808284"/>
              </a:buClr>
            </a:pPr>
            <a:r>
              <a:rPr lang="en-AU" sz="2600" dirty="0" smtClean="0">
                <a:latin typeface="Calibri" panose="020F0502020204030204" pitchFamily="34" charset="0"/>
                <a:cs typeface="Calibri" panose="020F0502020204030204" pitchFamily="34" charset="0"/>
              </a:rPr>
              <a:t>Employees </a:t>
            </a:r>
            <a:r>
              <a:rPr lang="en-AU" sz="2600" dirty="0">
                <a:latin typeface="Calibri" panose="020F0502020204030204" pitchFamily="34" charset="0"/>
                <a:cs typeface="Calibri" panose="020F0502020204030204" pitchFamily="34" charset="0"/>
              </a:rPr>
              <a:t>are healthier, experience less stress, and are more productive and engaged when they </a:t>
            </a:r>
            <a:r>
              <a:rPr lang="en-AU" sz="2600" b="1" dirty="0">
                <a:latin typeface="Calibri" panose="020F0502020204030204" pitchFamily="34" charset="0"/>
                <a:cs typeface="Calibri" panose="020F0502020204030204" pitchFamily="34" charset="0"/>
              </a:rPr>
              <a:t>effectively make choices </a:t>
            </a:r>
            <a:r>
              <a:rPr lang="en-AU" sz="2600" dirty="0">
                <a:latin typeface="Calibri" panose="020F0502020204030204" pitchFamily="34" charset="0"/>
                <a:cs typeface="Calibri" panose="020F0502020204030204" pitchFamily="34" charset="0"/>
              </a:rPr>
              <a:t>about how, where and when they work. </a:t>
            </a:r>
            <a:r>
              <a:rPr lang="en-AU" sz="1700" i="1" dirty="0">
                <a:latin typeface="Calibri" panose="020F0502020204030204" pitchFamily="34" charset="0"/>
                <a:cs typeface="Calibri" panose="020F0502020204030204" pitchFamily="34" charset="0"/>
              </a:rPr>
              <a:t>(How Flexibility Can Boost Employee Productivity, Forbes.com)</a:t>
            </a:r>
          </a:p>
          <a:p>
            <a:pPr marL="447675" lvl="1" indent="-273050" defTabSz="685800">
              <a:lnSpc>
                <a:spcPct val="100000"/>
              </a:lnSpc>
              <a:spcBef>
                <a:spcPts val="400"/>
              </a:spcBef>
              <a:spcAft>
                <a:spcPts val="400"/>
              </a:spcAft>
              <a:buClr>
                <a:srgbClr val="808284"/>
              </a:buClr>
            </a:pPr>
            <a:endParaRPr lang="en-AU" sz="1700" i="1" dirty="0">
              <a:latin typeface="Calibri" panose="020F0502020204030204" pitchFamily="34" charset="0"/>
              <a:cs typeface="Calibri" panose="020F0502020204030204" pitchFamily="34" charset="0"/>
            </a:endParaRPr>
          </a:p>
          <a:p>
            <a:pPr marL="47625" lvl="1" indent="-273050" defTabSz="685800">
              <a:spcBef>
                <a:spcPts val="400"/>
              </a:spcBef>
              <a:spcAft>
                <a:spcPts val="400"/>
              </a:spcAft>
              <a:buClr>
                <a:srgbClr val="808284"/>
              </a:buClr>
              <a:buFont typeface="Arial"/>
              <a:buChar char="•"/>
            </a:pPr>
            <a:r>
              <a:rPr lang="en-AU" sz="2600" dirty="0">
                <a:latin typeface="Calibri" panose="020F0502020204030204" pitchFamily="34" charset="0"/>
                <a:cs typeface="Calibri" panose="020F0502020204030204" pitchFamily="34" charset="0"/>
              </a:rPr>
              <a:t>Flexibility is a known </a:t>
            </a:r>
            <a:r>
              <a:rPr lang="en-AU" sz="2600" b="1" dirty="0">
                <a:latin typeface="Calibri" panose="020F0502020204030204" pitchFamily="34" charset="0"/>
                <a:cs typeface="Calibri" panose="020F0502020204030204" pitchFamily="34" charset="0"/>
              </a:rPr>
              <a:t>change lever</a:t>
            </a:r>
            <a:r>
              <a:rPr lang="en-AU" sz="2600" dirty="0">
                <a:latin typeface="Calibri" panose="020F0502020204030204" pitchFamily="34" charset="0"/>
                <a:cs typeface="Calibri" panose="020F0502020204030204" pitchFamily="34" charset="0"/>
              </a:rPr>
              <a:t>…to improve an organisation’s gender </a:t>
            </a:r>
            <a:r>
              <a:rPr lang="en-AU" sz="2600" dirty="0" smtClean="0">
                <a:latin typeface="Calibri" panose="020F0502020204030204" pitchFamily="34" charset="0"/>
                <a:cs typeface="Calibri" panose="020F0502020204030204" pitchFamily="34" charset="0"/>
              </a:rPr>
              <a:t>balance and increase diversity</a:t>
            </a:r>
            <a:r>
              <a:rPr lang="en-AU" sz="1700" i="1" dirty="0" smtClean="0">
                <a:latin typeface="Calibri" panose="020F0502020204030204" pitchFamily="34" charset="0"/>
                <a:cs typeface="Calibri" panose="020F0502020204030204" pitchFamily="34" charset="0"/>
              </a:rPr>
              <a:t>.  </a:t>
            </a:r>
            <a:r>
              <a:rPr lang="en-AU" sz="1700" i="1" dirty="0">
                <a:latin typeface="Calibri" panose="020F0502020204030204" pitchFamily="34" charset="0"/>
                <a:cs typeface="Calibri" panose="020F0502020204030204" pitchFamily="34" charset="0"/>
              </a:rPr>
              <a:t>(WGEA Strategic Flexibility Toolkit) </a:t>
            </a:r>
          </a:p>
          <a:p>
            <a:pPr marL="47625" lvl="1" indent="-273050" defTabSz="685800">
              <a:lnSpc>
                <a:spcPct val="90000"/>
              </a:lnSpc>
              <a:spcBef>
                <a:spcPts val="400"/>
              </a:spcBef>
              <a:spcAft>
                <a:spcPts val="400"/>
              </a:spcAft>
              <a:buClr>
                <a:srgbClr val="808284"/>
              </a:buClr>
              <a:buFont typeface="Arial"/>
              <a:buChar char="•"/>
            </a:pPr>
            <a:endParaRPr lang="en-AU" sz="1700" i="1" dirty="0">
              <a:latin typeface="Calibri" panose="020F0502020204030204" pitchFamily="34" charset="0"/>
              <a:cs typeface="Calibri" panose="020F0502020204030204" pitchFamily="34" charset="0"/>
            </a:endParaRPr>
          </a:p>
          <a:p>
            <a:pPr marL="47625" lvl="1" indent="-273050" defTabSz="685800">
              <a:spcBef>
                <a:spcPts val="400"/>
              </a:spcBef>
              <a:spcAft>
                <a:spcPts val="400"/>
              </a:spcAft>
              <a:buClr>
                <a:srgbClr val="808284"/>
              </a:buClr>
              <a:buFont typeface="Arial"/>
              <a:buChar char="•"/>
            </a:pPr>
            <a:r>
              <a:rPr lang="en-AU" sz="2600" dirty="0">
                <a:latin typeface="Calibri" panose="020F0502020204030204" pitchFamily="34" charset="0"/>
                <a:cs typeface="Calibri" panose="020F0502020204030204" pitchFamily="34" charset="0"/>
              </a:rPr>
              <a:t>Flexible working represents an important </a:t>
            </a:r>
            <a:r>
              <a:rPr lang="en-AU" sz="2600" b="1" dirty="0">
                <a:latin typeface="Calibri" panose="020F0502020204030204" pitchFamily="34" charset="0"/>
                <a:cs typeface="Calibri" panose="020F0502020204030204" pitchFamily="34" charset="0"/>
              </a:rPr>
              <a:t>productivity lever</a:t>
            </a:r>
            <a:r>
              <a:rPr lang="en-AU" sz="2600" dirty="0">
                <a:latin typeface="Calibri" panose="020F0502020204030204" pitchFamily="34" charset="0"/>
                <a:cs typeface="Calibri" panose="020F0502020204030204" pitchFamily="34" charset="0"/>
              </a:rPr>
              <a:t>. It helps people work smarter and thus optimises resources and productivity. </a:t>
            </a:r>
            <a:r>
              <a:rPr lang="en-AU" sz="1700" i="1" dirty="0">
                <a:latin typeface="Calibri" panose="020F0502020204030204" pitchFamily="34" charset="0"/>
                <a:cs typeface="Calibri" panose="020F0502020204030204" pitchFamily="34" charset="0"/>
              </a:rPr>
              <a:t>(Diversity Council of Australia website) </a:t>
            </a:r>
          </a:p>
          <a:p>
            <a:pPr marL="47625" lvl="1" indent="-273050" defTabSz="685800">
              <a:spcBef>
                <a:spcPts val="400"/>
              </a:spcBef>
              <a:spcAft>
                <a:spcPts val="400"/>
              </a:spcAft>
              <a:buClr>
                <a:srgbClr val="808284"/>
              </a:buClr>
              <a:buFont typeface="Arial"/>
              <a:buChar char="•"/>
            </a:pPr>
            <a:endParaRPr lang="en-AU" sz="2600" dirty="0">
              <a:latin typeface="Calibri" panose="020F0502020204030204" pitchFamily="34" charset="0"/>
              <a:cs typeface="Calibri" panose="020F0502020204030204" pitchFamily="34" charset="0"/>
            </a:endParaRPr>
          </a:p>
          <a:p>
            <a:pPr marL="47625" lvl="1" indent="-273050" defTabSz="685800">
              <a:spcBef>
                <a:spcPts val="400"/>
              </a:spcBef>
              <a:spcAft>
                <a:spcPts val="400"/>
              </a:spcAft>
              <a:buClr>
                <a:srgbClr val="808284"/>
              </a:buClr>
              <a:buFont typeface="Arial"/>
              <a:buChar char="•"/>
            </a:pPr>
            <a:r>
              <a:rPr lang="en-AU" sz="2600" dirty="0">
                <a:latin typeface="Calibri" panose="020F0502020204030204" pitchFamily="34" charset="0"/>
                <a:cs typeface="Calibri" panose="020F0502020204030204" pitchFamily="34" charset="0"/>
              </a:rPr>
              <a:t>Workplaces that take a flexible approach to how, where, and when work is done </a:t>
            </a:r>
            <a:r>
              <a:rPr lang="en-AU" sz="2600" b="1" dirty="0">
                <a:latin typeface="Calibri" panose="020F0502020204030204" pitchFamily="34" charset="0"/>
                <a:cs typeface="Calibri" panose="020F0502020204030204" pitchFamily="34" charset="0"/>
              </a:rPr>
              <a:t>attract </a:t>
            </a:r>
            <a:r>
              <a:rPr lang="en-AU" sz="2600" b="1" dirty="0" smtClean="0">
                <a:latin typeface="Calibri" panose="020F0502020204030204" pitchFamily="34" charset="0"/>
                <a:cs typeface="Calibri" panose="020F0502020204030204" pitchFamily="34" charset="0"/>
              </a:rPr>
              <a:t>and retain high-calibre employees</a:t>
            </a:r>
            <a:r>
              <a:rPr lang="en-AU" sz="2600" dirty="0" smtClean="0">
                <a:latin typeface="Calibri" panose="020F0502020204030204" pitchFamily="34" charset="0"/>
                <a:cs typeface="Calibri" panose="020F0502020204030204" pitchFamily="34" charset="0"/>
              </a:rPr>
              <a:t> </a:t>
            </a:r>
            <a:r>
              <a:rPr lang="en-AU" sz="1700" i="1" dirty="0" smtClean="0">
                <a:latin typeface="Calibri" panose="020F0502020204030204" pitchFamily="34" charset="0"/>
                <a:cs typeface="Calibri" panose="020F0502020204030204" pitchFamily="34" charset="0"/>
              </a:rPr>
              <a:t>(Balancing </a:t>
            </a:r>
            <a:r>
              <a:rPr lang="en-AU" sz="1700" i="1" dirty="0">
                <a:latin typeface="Calibri" panose="020F0502020204030204" pitchFamily="34" charset="0"/>
                <a:cs typeface="Calibri" panose="020F0502020204030204" pitchFamily="34" charset="0"/>
              </a:rPr>
              <a:t>the Future: APS Gender Equality Strategy 2016-2019) </a:t>
            </a:r>
            <a:endParaRPr lang="en-AU" sz="1700" i="1" dirty="0" smtClean="0">
              <a:latin typeface="Calibri" panose="020F0502020204030204" pitchFamily="34" charset="0"/>
              <a:cs typeface="Calibri" panose="020F0502020204030204" pitchFamily="34" charset="0"/>
            </a:endParaRPr>
          </a:p>
          <a:p>
            <a:pPr marL="0" lvl="1" indent="0" algn="ctr" defTabSz="685800">
              <a:spcBef>
                <a:spcPts val="400"/>
              </a:spcBef>
              <a:spcAft>
                <a:spcPts val="400"/>
              </a:spcAft>
              <a:buClr>
                <a:srgbClr val="808284"/>
              </a:buClr>
              <a:buNone/>
            </a:pPr>
            <a:endParaRPr lang="en-AU" sz="3000" b="1" i="1" dirty="0" smtClean="0">
              <a:latin typeface="Calibri" panose="020F0502020204030204" pitchFamily="34" charset="0"/>
              <a:cs typeface="Calibri" panose="020F0502020204030204" pitchFamily="34" charset="0"/>
            </a:endParaRPr>
          </a:p>
          <a:p>
            <a:endParaRPr lang="en-AU" sz="1000" dirty="0"/>
          </a:p>
          <a:p>
            <a:endParaRPr lang="en-AU" sz="1000" dirty="0"/>
          </a:p>
        </p:txBody>
      </p:sp>
      <p:sp>
        <p:nvSpPr>
          <p:cNvPr id="4" name="TextBox 3"/>
          <p:cNvSpPr txBox="1"/>
          <p:nvPr/>
        </p:nvSpPr>
        <p:spPr>
          <a:xfrm>
            <a:off x="8515350" y="6451600"/>
            <a:ext cx="419100" cy="246221"/>
          </a:xfrm>
          <a:prstGeom prst="rect">
            <a:avLst/>
          </a:prstGeom>
          <a:noFill/>
        </p:spPr>
        <p:txBody>
          <a:bodyPr wrap="square" rtlCol="0">
            <a:spAutoFit/>
          </a:bodyPr>
          <a:lstStyle/>
          <a:p>
            <a:r>
              <a:rPr lang="en-AU" sz="1000" dirty="0">
                <a:latin typeface="Helvetica LT Std Light" panose="020B0403020202020204" pitchFamily="34" charset="0"/>
              </a:rPr>
              <a:t>14</a:t>
            </a:r>
          </a:p>
        </p:txBody>
      </p:sp>
    </p:spTree>
    <p:extLst>
      <p:ext uri="{BB962C8B-B14F-4D97-AF65-F5344CB8AC3E}">
        <p14:creationId xmlns:p14="http://schemas.microsoft.com/office/powerpoint/2010/main" val="259322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a:p>
        </p:txBody>
      </p:sp>
      <p:sp>
        <p:nvSpPr>
          <p:cNvPr id="4" name="Text Placeholder 3"/>
          <p:cNvSpPr>
            <a:spLocks noGrp="1"/>
          </p:cNvSpPr>
          <p:nvPr>
            <p:ph type="body" idx="2"/>
          </p:nvPr>
        </p:nvSpPr>
        <p:spPr/>
        <p:txBody>
          <a:bodyPr/>
          <a:lstStyle/>
          <a:p>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 y="6096"/>
            <a:ext cx="9003792" cy="6845808"/>
          </a:xfrm>
          <a:prstGeom prst="rect">
            <a:avLst/>
          </a:prstGeom>
        </p:spPr>
      </p:pic>
    </p:spTree>
    <p:extLst>
      <p:ext uri="{BB962C8B-B14F-4D97-AF65-F5344CB8AC3E}">
        <p14:creationId xmlns:p14="http://schemas.microsoft.com/office/powerpoint/2010/main" val="1832189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95" y="-450761"/>
            <a:ext cx="8229600" cy="1967084"/>
          </a:xfrm>
        </p:spPr>
        <p:txBody>
          <a:bodyPr/>
          <a:lstStyle/>
          <a:p>
            <a:r>
              <a:rPr lang="en-AU" sz="4000" b="1" dirty="0" smtClean="0">
                <a:solidFill>
                  <a:srgbClr val="2F9DB3"/>
                </a:solidFill>
              </a:rPr>
              <a:t>Key messages </a:t>
            </a:r>
            <a:endParaRPr lang="en-AU" sz="4000" b="1" dirty="0">
              <a:solidFill>
                <a:srgbClr val="2F9DB3"/>
              </a:solidFill>
            </a:endParaRPr>
          </a:p>
        </p:txBody>
      </p:sp>
      <p:sp>
        <p:nvSpPr>
          <p:cNvPr id="3" name="Text Placeholder 2"/>
          <p:cNvSpPr>
            <a:spLocks noGrp="1"/>
          </p:cNvSpPr>
          <p:nvPr>
            <p:ph type="body" idx="1"/>
          </p:nvPr>
        </p:nvSpPr>
        <p:spPr>
          <a:xfrm>
            <a:off x="141669" y="718039"/>
            <a:ext cx="8899300" cy="4525963"/>
          </a:xfrm>
        </p:spPr>
        <p:txBody>
          <a:bodyPr/>
          <a:lstStyle/>
          <a:p>
            <a:pPr marL="457200" lvl="0" indent="-457200">
              <a:lnSpc>
                <a:spcPct val="110000"/>
              </a:lnSpc>
              <a:spcBef>
                <a:spcPts val="600"/>
              </a:spcBef>
              <a:spcAft>
                <a:spcPts val="1200"/>
              </a:spcAft>
              <a:buFont typeface="+mj-lt"/>
              <a:buAutoNum type="arabicPeriod"/>
            </a:pPr>
            <a:r>
              <a:rPr lang="en-US" sz="2400" dirty="0" smtClean="0">
                <a:solidFill>
                  <a:schemeClr val="tx1"/>
                </a:solidFill>
              </a:rPr>
              <a:t>Flexible work benefits </a:t>
            </a:r>
            <a:r>
              <a:rPr lang="en-US" sz="2400" b="1" dirty="0" smtClean="0">
                <a:solidFill>
                  <a:schemeClr val="tx1"/>
                </a:solidFill>
              </a:rPr>
              <a:t>everyone</a:t>
            </a:r>
            <a:r>
              <a:rPr lang="en-US" sz="2400" dirty="0" smtClean="0">
                <a:solidFill>
                  <a:schemeClr val="tx1"/>
                </a:solidFill>
              </a:rPr>
              <a:t>! </a:t>
            </a:r>
          </a:p>
          <a:p>
            <a:pPr marL="457200" lvl="0" indent="-457200">
              <a:lnSpc>
                <a:spcPct val="110000"/>
              </a:lnSpc>
              <a:spcBef>
                <a:spcPts val="600"/>
              </a:spcBef>
              <a:spcAft>
                <a:spcPts val="1200"/>
              </a:spcAft>
              <a:buFont typeface="+mj-lt"/>
              <a:buAutoNum type="arabicPeriod"/>
            </a:pPr>
            <a:r>
              <a:rPr lang="en-US" sz="2400" dirty="0" smtClean="0"/>
              <a:t>Consider</a:t>
            </a:r>
            <a:r>
              <a:rPr lang="en-US" sz="2400" b="1" dirty="0" smtClean="0"/>
              <a:t> suitability of different FWAs </a:t>
            </a:r>
            <a:r>
              <a:rPr lang="en-US" sz="2400" dirty="0" smtClean="0"/>
              <a:t>in the context of a particular role/activity </a:t>
            </a:r>
          </a:p>
          <a:p>
            <a:pPr marL="457200" lvl="0" indent="-457200">
              <a:lnSpc>
                <a:spcPct val="110000"/>
              </a:lnSpc>
              <a:spcBef>
                <a:spcPts val="600"/>
              </a:spcBef>
              <a:spcAft>
                <a:spcPts val="1200"/>
              </a:spcAft>
              <a:buFont typeface="+mj-lt"/>
              <a:buAutoNum type="arabicPeriod"/>
            </a:pPr>
            <a:r>
              <a:rPr lang="en-US" sz="2400" dirty="0" smtClean="0">
                <a:solidFill>
                  <a:schemeClr val="tx1"/>
                </a:solidFill>
              </a:rPr>
              <a:t>Empower and equip </a:t>
            </a:r>
            <a:r>
              <a:rPr lang="en-US" sz="2400" b="1" dirty="0" smtClean="0">
                <a:solidFill>
                  <a:schemeClr val="tx1"/>
                </a:solidFill>
              </a:rPr>
              <a:t>teams to find solutions </a:t>
            </a:r>
            <a:r>
              <a:rPr lang="en-US" sz="2400" dirty="0" smtClean="0">
                <a:solidFill>
                  <a:schemeClr val="tx1"/>
                </a:solidFill>
              </a:rPr>
              <a:t>together - focus on outcomes and </a:t>
            </a:r>
            <a:r>
              <a:rPr lang="en-US" sz="2400" b="1" dirty="0" smtClean="0">
                <a:solidFill>
                  <a:schemeClr val="tx1"/>
                </a:solidFill>
              </a:rPr>
              <a:t>establish larger teams  </a:t>
            </a:r>
          </a:p>
          <a:p>
            <a:pPr marL="457200" indent="-457200">
              <a:lnSpc>
                <a:spcPct val="110000"/>
              </a:lnSpc>
              <a:spcBef>
                <a:spcPts val="600"/>
              </a:spcBef>
              <a:spcAft>
                <a:spcPts val="1200"/>
              </a:spcAft>
              <a:buFont typeface="+mj-lt"/>
              <a:buAutoNum type="arabicPeriod"/>
            </a:pPr>
            <a:r>
              <a:rPr lang="en-US" sz="2400" dirty="0" smtClean="0"/>
              <a:t>Use </a:t>
            </a:r>
            <a:r>
              <a:rPr lang="en-US" sz="2400" b="1" dirty="0"/>
              <a:t>flexibility as a business tool </a:t>
            </a:r>
            <a:r>
              <a:rPr lang="en-US" sz="2400" dirty="0"/>
              <a:t>to facilitate </a:t>
            </a:r>
            <a:r>
              <a:rPr lang="en-US" sz="2400" dirty="0" smtClean="0"/>
              <a:t>increased </a:t>
            </a:r>
            <a:r>
              <a:rPr lang="en-US" sz="2400" dirty="0"/>
              <a:t>engagement and </a:t>
            </a:r>
            <a:r>
              <a:rPr lang="en-US" sz="2400" dirty="0" smtClean="0"/>
              <a:t>productivity</a:t>
            </a:r>
          </a:p>
          <a:p>
            <a:pPr marL="457200" indent="-457200">
              <a:lnSpc>
                <a:spcPct val="110000"/>
              </a:lnSpc>
              <a:spcBef>
                <a:spcPts val="600"/>
              </a:spcBef>
              <a:spcAft>
                <a:spcPts val="1200"/>
              </a:spcAft>
              <a:buFont typeface="+mj-lt"/>
              <a:buAutoNum type="arabicPeriod"/>
            </a:pPr>
            <a:r>
              <a:rPr lang="en-US" sz="2400" dirty="0" smtClean="0"/>
              <a:t>Success is contingent on </a:t>
            </a:r>
            <a:r>
              <a:rPr lang="en-US" sz="2400" b="1" dirty="0" smtClean="0"/>
              <a:t>trust, transparency and mutual accountability</a:t>
            </a:r>
            <a:r>
              <a:rPr lang="en-US" sz="2400" dirty="0" smtClean="0"/>
              <a:t> between managers and staff and within teams</a:t>
            </a:r>
          </a:p>
          <a:p>
            <a:pPr marL="457200" indent="-457200">
              <a:lnSpc>
                <a:spcPct val="110000"/>
              </a:lnSpc>
              <a:spcBef>
                <a:spcPts val="600"/>
              </a:spcBef>
              <a:spcAft>
                <a:spcPts val="1200"/>
              </a:spcAft>
              <a:buFont typeface="+mj-lt"/>
              <a:buAutoNum type="arabicPeriod"/>
            </a:pPr>
            <a:r>
              <a:rPr lang="en-US" sz="2400" dirty="0" smtClean="0"/>
              <a:t>Teams are dynamic – </a:t>
            </a:r>
            <a:r>
              <a:rPr lang="en-US" sz="2400" b="1" dirty="0" smtClean="0"/>
              <a:t>everyone</a:t>
            </a:r>
            <a:r>
              <a:rPr lang="en-US" sz="2400" dirty="0" smtClean="0"/>
              <a:t> needs to remain flexible and open to constant change  </a:t>
            </a:r>
          </a:p>
          <a:p>
            <a:pPr marL="0" lvl="0" indent="0">
              <a:lnSpc>
                <a:spcPct val="110000"/>
              </a:lnSpc>
              <a:spcBef>
                <a:spcPts val="600"/>
              </a:spcBef>
              <a:spcAft>
                <a:spcPts val="1200"/>
              </a:spcAft>
              <a:buNone/>
            </a:pPr>
            <a:endParaRPr lang="en-US" dirty="0">
              <a:solidFill>
                <a:schemeClr val="tx1"/>
              </a:solidFill>
            </a:endParaRPr>
          </a:p>
          <a:p>
            <a:endParaRPr lang="en-AU" dirty="0"/>
          </a:p>
        </p:txBody>
      </p:sp>
    </p:spTree>
    <p:extLst>
      <p:ext uri="{BB962C8B-B14F-4D97-AF65-F5344CB8AC3E}">
        <p14:creationId xmlns:p14="http://schemas.microsoft.com/office/powerpoint/2010/main" val="112472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b="1" dirty="0" smtClean="0">
                <a:solidFill>
                  <a:srgbClr val="2F9DB3"/>
                </a:solidFill>
              </a:rPr>
              <a:t>Take action!</a:t>
            </a:r>
            <a:r>
              <a:rPr lang="en-AU" b="1" dirty="0" smtClean="0">
                <a:solidFill>
                  <a:srgbClr val="2F9DB3"/>
                </a:solidFill>
              </a:rPr>
              <a:t> </a:t>
            </a:r>
            <a:endParaRPr lang="en-AU" b="1" dirty="0">
              <a:solidFill>
                <a:srgbClr val="2F9DB3"/>
              </a:solidFill>
            </a:endParaRPr>
          </a:p>
        </p:txBody>
      </p:sp>
      <p:sp>
        <p:nvSpPr>
          <p:cNvPr id="3" name="Text Placeholder 2"/>
          <p:cNvSpPr>
            <a:spLocks noGrp="1"/>
          </p:cNvSpPr>
          <p:nvPr>
            <p:ph type="body" idx="1"/>
          </p:nvPr>
        </p:nvSpPr>
        <p:spPr>
          <a:xfrm>
            <a:off x="0" y="571500"/>
            <a:ext cx="9144000" cy="4892511"/>
          </a:xfrm>
        </p:spPr>
        <p:txBody>
          <a:bodyPr/>
          <a:lstStyle/>
          <a:p>
            <a:endParaRPr lang="en-AU" sz="2400" kern="1200" dirty="0" smtClean="0"/>
          </a:p>
          <a:p>
            <a:r>
              <a:rPr lang="en-AU" sz="2400" kern="1200" dirty="0" smtClean="0"/>
              <a:t>Undertake an audit of your </a:t>
            </a:r>
            <a:r>
              <a:rPr lang="en-AU" sz="2400" kern="1200" dirty="0" smtClean="0"/>
              <a:t>team’s FWAs and determine how much flexibility can be sustained</a:t>
            </a:r>
            <a:endParaRPr lang="en-AU" sz="2400" kern="1200" dirty="0" smtClean="0"/>
          </a:p>
          <a:p>
            <a:r>
              <a:rPr lang="en-AU" sz="2400" kern="1200" dirty="0" smtClean="0"/>
              <a:t>Review </a:t>
            </a:r>
            <a:r>
              <a:rPr lang="en-AU" sz="2400" kern="1200" dirty="0"/>
              <a:t>your processes, activities and meetings to identify areas for increased productivity and what types of flexibility are appropriate for each set of activities.  </a:t>
            </a:r>
          </a:p>
          <a:p>
            <a:r>
              <a:rPr lang="en-AU" sz="2400" kern="1200" dirty="0" smtClean="0"/>
              <a:t>Think </a:t>
            </a:r>
            <a:r>
              <a:rPr lang="en-AU" sz="2400" kern="1200" dirty="0"/>
              <a:t>about how you can broaden the pool of staff </a:t>
            </a:r>
            <a:r>
              <a:rPr lang="en-AU" sz="2400" kern="1200" dirty="0" smtClean="0"/>
              <a:t>from across the division to </a:t>
            </a:r>
            <a:r>
              <a:rPr lang="en-AU" sz="2400" kern="1200" dirty="0"/>
              <a:t>ensure coverage of high value/important work tasks, including buddying arrangements</a:t>
            </a:r>
            <a:r>
              <a:rPr lang="en-AU" sz="2400" kern="1200" dirty="0" smtClean="0"/>
              <a:t>.</a:t>
            </a:r>
          </a:p>
          <a:p>
            <a:r>
              <a:rPr lang="en-AU" sz="2400" kern="1200" dirty="0" smtClean="0"/>
              <a:t>Articulate the attributes of the ‘ideal worker’ in your team and develop some guiding principles for working flexibly in your team.</a:t>
            </a:r>
          </a:p>
          <a:p>
            <a:r>
              <a:rPr lang="en-AU" sz="2400" kern="1200" dirty="0"/>
              <a:t>Invite </a:t>
            </a:r>
            <a:r>
              <a:rPr lang="en-AU" sz="2400" u="sng" kern="1200" dirty="0"/>
              <a:t>all </a:t>
            </a:r>
            <a:r>
              <a:rPr lang="en-AU" sz="2400" kern="1200" dirty="0"/>
              <a:t>staff to </a:t>
            </a:r>
            <a:r>
              <a:rPr lang="en-AU" sz="2400" kern="1200" dirty="0" smtClean="0"/>
              <a:t>share their preferences regarding increased flexibility.</a:t>
            </a:r>
          </a:p>
          <a:p>
            <a:r>
              <a:rPr lang="en-AU" sz="2400" kern="1200" dirty="0"/>
              <a:t>Test with staff </a:t>
            </a:r>
            <a:r>
              <a:rPr lang="en-AU" sz="2400" kern="1200" dirty="0" smtClean="0"/>
              <a:t>– </a:t>
            </a:r>
            <a:r>
              <a:rPr lang="en-AU" sz="2400" i="1" kern="1200" dirty="0" smtClean="0"/>
              <a:t>What </a:t>
            </a:r>
            <a:r>
              <a:rPr lang="en-AU" sz="2400" i="1" kern="1200" dirty="0"/>
              <a:t>one small thing would make a big difference to your productivity and engagement at work?</a:t>
            </a:r>
          </a:p>
          <a:p>
            <a:endParaRPr lang="en-AU" sz="2400" kern="1200" dirty="0"/>
          </a:p>
          <a:p>
            <a:endParaRPr lang="en-AU" dirty="0"/>
          </a:p>
        </p:txBody>
      </p:sp>
    </p:spTree>
    <p:extLst>
      <p:ext uri="{BB962C8B-B14F-4D97-AF65-F5344CB8AC3E}">
        <p14:creationId xmlns:p14="http://schemas.microsoft.com/office/powerpoint/2010/main" val="3548308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3" name="Picture 2" descr="KEEP CALM v3 powerpoint.jpg"/>
          <p:cNvPicPr>
            <a:picLocks noChangeAspect="1"/>
          </p:cNvPicPr>
          <p:nvPr/>
        </p:nvPicPr>
        <p:blipFill>
          <a:blip r:embed="rId3" cstate="screen"/>
          <a:stretch>
            <a:fillRect/>
          </a:stretch>
        </p:blipFill>
        <p:spPr>
          <a:xfrm>
            <a:off x="0" y="0"/>
            <a:ext cx="9144000" cy="6858000"/>
          </a:xfrm>
          <a:prstGeom prst="rect">
            <a:avLst/>
          </a:prstGeom>
        </p:spPr>
      </p:pic>
    </p:spTree>
    <p:extLst>
      <p:ext uri="{BB962C8B-B14F-4D97-AF65-F5344CB8AC3E}">
        <p14:creationId xmlns:p14="http://schemas.microsoft.com/office/powerpoint/2010/main" val="218525362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dirty="0"/>
          </a:p>
        </p:txBody>
      </p:sp>
      <p:sp>
        <p:nvSpPr>
          <p:cNvPr id="4" name="Text Placeholder 3"/>
          <p:cNvSpPr>
            <a:spLocks noGrp="1"/>
          </p:cNvSpPr>
          <p:nvPr>
            <p:ph type="body" idx="2"/>
          </p:nvPr>
        </p:nvSpPr>
        <p:spPr/>
        <p:txBody>
          <a:bodyPr/>
          <a:lstStyle/>
          <a:p>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0" y="0"/>
            <a:ext cx="9139938" cy="6858000"/>
          </a:xfrm>
          <a:prstGeom prst="rect">
            <a:avLst/>
          </a:prstGeom>
        </p:spPr>
      </p:pic>
      <p:sp>
        <p:nvSpPr>
          <p:cNvPr id="8" name="TextBox 7"/>
          <p:cNvSpPr txBox="1"/>
          <p:nvPr/>
        </p:nvSpPr>
        <p:spPr>
          <a:xfrm>
            <a:off x="-695459" y="6072119"/>
            <a:ext cx="9839459" cy="584775"/>
          </a:xfrm>
          <a:prstGeom prst="rect">
            <a:avLst/>
          </a:prstGeom>
          <a:noFill/>
        </p:spPr>
        <p:txBody>
          <a:bodyPr wrap="square" rtlCol="0">
            <a:spAutoFit/>
          </a:bodyPr>
          <a:lstStyle/>
          <a:p>
            <a:pPr algn="ctr"/>
            <a:r>
              <a:rPr lang="en-AU" sz="2000" b="1" dirty="0" smtClean="0"/>
              <a:t>       </a:t>
            </a:r>
            <a:r>
              <a:rPr lang="en-AU" sz="3200" b="1" dirty="0" smtClean="0"/>
              <a:t>What does working flexibly mean in practice?</a:t>
            </a:r>
            <a:endParaRPr lang="en-AU" sz="3200" b="1" dirty="0"/>
          </a:p>
        </p:txBody>
      </p:sp>
    </p:spTree>
    <p:extLst>
      <p:ext uri="{BB962C8B-B14F-4D97-AF65-F5344CB8AC3E}">
        <p14:creationId xmlns:p14="http://schemas.microsoft.com/office/powerpoint/2010/main" val="411370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0" y="-177085"/>
            <a:ext cx="9144000" cy="1143000"/>
          </a:xfrm>
          <a:prstGeom prst="rect">
            <a:avLst/>
          </a:prstGeom>
          <a:noFill/>
          <a:ln>
            <a:noFill/>
          </a:ln>
        </p:spPr>
        <p:txBody>
          <a:bodyPr lIns="91425" tIns="45700" rIns="91425" bIns="45700" anchor="ctr" anchorCtr="0">
            <a:noAutofit/>
          </a:bodyPr>
          <a:lstStyle/>
          <a:p>
            <a:pPr lvl="0">
              <a:buSzPct val="25000"/>
            </a:pPr>
            <a:r>
              <a:rPr lang="en-US" sz="3600" b="1" dirty="0" smtClean="0">
                <a:solidFill>
                  <a:srgbClr val="2F9DB3"/>
                </a:solidFill>
              </a:rPr>
              <a:t>Everyone has a role to play…</a:t>
            </a:r>
            <a:endParaRPr lang="en-US" sz="3600" b="1" dirty="0">
              <a:solidFill>
                <a:srgbClr val="2F9DB3"/>
              </a:solidFill>
            </a:endParaRPr>
          </a:p>
        </p:txBody>
      </p:sp>
      <p:sp>
        <p:nvSpPr>
          <p:cNvPr id="2" name="TextBox 1"/>
          <p:cNvSpPr txBox="1"/>
          <p:nvPr/>
        </p:nvSpPr>
        <p:spPr>
          <a:xfrm>
            <a:off x="611746" y="394415"/>
            <a:ext cx="8532254" cy="8309967"/>
          </a:xfrm>
          <a:prstGeom prst="rect">
            <a:avLst/>
          </a:prstGeom>
          <a:noFill/>
        </p:spPr>
        <p:txBody>
          <a:bodyPr wrap="square" rtlCol="0">
            <a:spAutoFit/>
          </a:bodyPr>
          <a:lstStyle/>
          <a:p>
            <a:endParaRPr lang="en-AU" sz="2400" b="1" dirty="0" smtClean="0">
              <a:latin typeface="Calibri" panose="020F0502020204030204" pitchFamily="34" charset="0"/>
              <a:cs typeface="Calibri" panose="020F0502020204030204" pitchFamily="34" charset="0"/>
            </a:endParaRPr>
          </a:p>
          <a:p>
            <a:r>
              <a:rPr lang="en-AU" sz="2400" b="1" dirty="0" smtClean="0">
                <a:latin typeface="Calibri" panose="020F0502020204030204" pitchFamily="34" charset="0"/>
                <a:cs typeface="Calibri" panose="020F0502020204030204" pitchFamily="34" charset="0"/>
              </a:rPr>
              <a:t>Managers</a:t>
            </a:r>
            <a:r>
              <a:rPr lang="en-AU" sz="2400" b="1"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Lead by example </a:t>
            </a:r>
            <a:r>
              <a:rPr lang="en-AU" sz="2400" dirty="0" smtClean="0">
                <a:latin typeface="Calibri" panose="020F0502020204030204" pitchFamily="34" charset="0"/>
                <a:cs typeface="Calibri" panose="020F0502020204030204" pitchFamily="34" charset="0"/>
              </a:rPr>
              <a:t>- walk </a:t>
            </a:r>
            <a:r>
              <a:rPr lang="en-AU" sz="2400" dirty="0">
                <a:latin typeface="Calibri" panose="020F0502020204030204" pitchFamily="34" charset="0"/>
                <a:cs typeface="Calibri" panose="020F0502020204030204" pitchFamily="34" charset="0"/>
              </a:rPr>
              <a:t>the flexible talk</a:t>
            </a: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Communicate </a:t>
            </a:r>
            <a:r>
              <a:rPr lang="en-AU" sz="2400" dirty="0" smtClean="0">
                <a:latin typeface="Calibri" panose="020F0502020204030204" pitchFamily="34" charset="0"/>
                <a:cs typeface="Calibri" panose="020F0502020204030204" pitchFamily="34" charset="0"/>
              </a:rPr>
              <a:t>their vision </a:t>
            </a:r>
            <a:r>
              <a:rPr lang="en-AU" sz="2400" dirty="0">
                <a:latin typeface="Calibri" panose="020F0502020204030204" pitchFamily="34" charset="0"/>
                <a:cs typeface="Calibri" panose="020F0502020204030204" pitchFamily="34" charset="0"/>
              </a:rPr>
              <a:t>and expectations</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Are </a:t>
            </a:r>
            <a:r>
              <a:rPr lang="en-AU" sz="2400" dirty="0">
                <a:latin typeface="Calibri" panose="020F0502020204030204" pitchFamily="34" charset="0"/>
                <a:cs typeface="Calibri" panose="020F0502020204030204" pitchFamily="34" charset="0"/>
              </a:rPr>
              <a:t>receptive to new </a:t>
            </a:r>
            <a:r>
              <a:rPr lang="en-AU" sz="2400" dirty="0" smtClean="0">
                <a:latin typeface="Calibri" panose="020F0502020204030204" pitchFamily="34" charset="0"/>
                <a:cs typeface="Calibri" panose="020F0502020204030204" pitchFamily="34" charset="0"/>
              </a:rPr>
              <a:t>ideas and prepared to take risks</a:t>
            </a: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Check </a:t>
            </a:r>
            <a:r>
              <a:rPr lang="en-AU" sz="2400" dirty="0" smtClean="0">
                <a:latin typeface="Calibri" panose="020F0502020204030204" pitchFamily="34" charset="0"/>
                <a:cs typeface="Calibri" panose="020F0502020204030204" pitchFamily="34" charset="0"/>
              </a:rPr>
              <a:t>for </a:t>
            </a:r>
            <a:r>
              <a:rPr lang="en-AU" sz="2400" dirty="0">
                <a:latin typeface="Calibri" panose="020F0502020204030204" pitchFamily="34" charset="0"/>
                <a:cs typeface="Calibri" panose="020F0502020204030204" pitchFamily="34" charset="0"/>
              </a:rPr>
              <a:t>unconscious (or conscious!) bias</a:t>
            </a:r>
          </a:p>
          <a:p>
            <a:endParaRPr lang="en-AU" sz="2400" dirty="0">
              <a:latin typeface="Calibri" panose="020F0502020204030204" pitchFamily="34" charset="0"/>
              <a:cs typeface="Calibri" panose="020F0502020204030204" pitchFamily="34" charset="0"/>
            </a:endParaRPr>
          </a:p>
          <a:p>
            <a:r>
              <a:rPr lang="en-AU" sz="2400" b="1" dirty="0" smtClean="0">
                <a:latin typeface="Calibri" panose="020F0502020204030204" pitchFamily="34" charset="0"/>
                <a:cs typeface="Calibri" panose="020F0502020204030204" pitchFamily="34" charset="0"/>
              </a:rPr>
              <a:t>Teams:</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Work together to find win-win outcomes </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Know how </a:t>
            </a:r>
            <a:r>
              <a:rPr lang="en-AU" sz="2400" dirty="0">
                <a:latin typeface="Calibri" panose="020F0502020204030204" pitchFamily="34" charset="0"/>
                <a:cs typeface="Calibri" panose="020F0502020204030204" pitchFamily="34" charset="0"/>
              </a:rPr>
              <a:t>to (re)design roles and </a:t>
            </a:r>
            <a:r>
              <a:rPr lang="en-AU" sz="2400" dirty="0" smtClean="0">
                <a:latin typeface="Calibri" panose="020F0502020204030204" pitchFamily="34" charset="0"/>
                <a:cs typeface="Calibri" panose="020F0502020204030204" pitchFamily="34" charset="0"/>
              </a:rPr>
              <a:t>teams</a:t>
            </a: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Build trust, share information and collaborate</a:t>
            </a:r>
          </a:p>
          <a:p>
            <a:endParaRPr lang="en-AU" sz="2400" b="1" dirty="0" smtClean="0">
              <a:latin typeface="Calibri" panose="020F0502020204030204" pitchFamily="34" charset="0"/>
              <a:cs typeface="Calibri" panose="020F0502020204030204" pitchFamily="34" charset="0"/>
            </a:endParaRPr>
          </a:p>
          <a:p>
            <a:r>
              <a:rPr lang="en-AU" sz="2400" b="1" dirty="0" smtClean="0">
                <a:latin typeface="Calibri" panose="020F0502020204030204" pitchFamily="34" charset="0"/>
                <a:cs typeface="Calibri" panose="020F0502020204030204" pitchFamily="34" charset="0"/>
              </a:rPr>
              <a:t>Individuals</a:t>
            </a:r>
            <a:r>
              <a:rPr lang="en-AU" sz="2400" b="1"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AU" sz="2400" dirty="0">
                <a:latin typeface="Calibri" panose="020F0502020204030204" pitchFamily="34" charset="0"/>
                <a:cs typeface="Calibri" panose="020F0502020204030204" pitchFamily="34" charset="0"/>
              </a:rPr>
              <a:t>Understand the context and interdependencies of their work </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Remain </a:t>
            </a:r>
            <a:r>
              <a:rPr lang="en-AU" sz="2400" dirty="0">
                <a:latin typeface="Calibri" panose="020F0502020204030204" pitchFamily="34" charset="0"/>
                <a:cs typeface="Calibri" panose="020F0502020204030204" pitchFamily="34" charset="0"/>
              </a:rPr>
              <a:t>open to the need for ongoing </a:t>
            </a:r>
            <a:r>
              <a:rPr lang="en-AU" sz="2400" dirty="0" smtClean="0">
                <a:latin typeface="Calibri" panose="020F0502020204030204" pitchFamily="34" charset="0"/>
                <a:cs typeface="Calibri" panose="020F0502020204030204" pitchFamily="34" charset="0"/>
              </a:rPr>
              <a:t>amendments to FWAs to accommodate ongoing changes to work requirements or staffing needs.</a:t>
            </a:r>
          </a:p>
          <a:p>
            <a:endParaRPr lang="en-AU" sz="1800" dirty="0" smtClean="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sz="2000" dirty="0" smtClean="0"/>
          </a:p>
          <a:p>
            <a:endParaRPr lang="en-AU" dirty="0"/>
          </a:p>
          <a:p>
            <a:endParaRPr lang="en-AU" dirty="0"/>
          </a:p>
        </p:txBody>
      </p:sp>
    </p:spTree>
    <p:extLst>
      <p:ext uri="{BB962C8B-B14F-4D97-AF65-F5344CB8AC3E}">
        <p14:creationId xmlns:p14="http://schemas.microsoft.com/office/powerpoint/2010/main" val="101339607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Shape 157"/>
          <p:cNvSpPr txBox="1">
            <a:spLocks noGrp="1"/>
          </p:cNvSpPr>
          <p:nvPr>
            <p:ph type="body" idx="2"/>
          </p:nvPr>
        </p:nvSpPr>
        <p:spPr>
          <a:xfrm>
            <a:off x="437882" y="985838"/>
            <a:ext cx="8460011" cy="4957762"/>
          </a:xfrm>
          <a:prstGeom prst="rect">
            <a:avLst/>
          </a:prstGeom>
          <a:noFill/>
          <a:ln>
            <a:noFill/>
          </a:ln>
        </p:spPr>
        <p:txBody>
          <a:bodyPr lIns="91425" tIns="45700" rIns="91425" bIns="45700" anchor="t" anchorCtr="0">
            <a:noAutofit/>
          </a:bodyPr>
          <a:lstStyle/>
          <a:p>
            <a:pPr marL="538163" indent="-538163">
              <a:lnSpc>
                <a:spcPct val="110000"/>
              </a:lnSpc>
              <a:spcBef>
                <a:spcPts val="300"/>
              </a:spcBef>
              <a:spcAft>
                <a:spcPts val="300"/>
              </a:spcAft>
              <a:buSzPct val="98000"/>
              <a:buFont typeface="Wingdings" panose="05000000000000000000" pitchFamily="2" charset="2"/>
              <a:buChar char="§"/>
            </a:pPr>
            <a:r>
              <a:rPr lang="en-US" dirty="0" smtClean="0">
                <a:latin typeface="Calibri" panose="020F0502020204030204" pitchFamily="34" charset="0"/>
                <a:ea typeface="Tahoma"/>
                <a:cs typeface="Tahoma"/>
                <a:sym typeface="Tahoma"/>
              </a:rPr>
              <a:t>Inclusive leadership and trusting </a:t>
            </a:r>
            <a:r>
              <a:rPr lang="en-US" dirty="0">
                <a:latin typeface="Calibri" panose="020F0502020204030204" pitchFamily="34" charset="0"/>
                <a:ea typeface="Tahoma"/>
                <a:cs typeface="Tahoma"/>
                <a:sym typeface="Tahoma"/>
              </a:rPr>
              <a:t>work cultures </a:t>
            </a:r>
          </a:p>
          <a:p>
            <a:pPr marL="538163" marR="0" lvl="0" indent="-538163" algn="l" rtl="0">
              <a:lnSpc>
                <a:spcPct val="110000"/>
              </a:lnSpc>
              <a:spcBef>
                <a:spcPts val="300"/>
              </a:spcBef>
              <a:spcAft>
                <a:spcPts val="300"/>
              </a:spcAft>
              <a:buClr>
                <a:schemeClr val="dk1"/>
              </a:buClr>
              <a:buSzPct val="98000"/>
              <a:buFont typeface="Wingdings" panose="05000000000000000000" pitchFamily="2" charset="2"/>
              <a:buChar char="§"/>
            </a:pPr>
            <a:r>
              <a:rPr lang="en-US" b="0" i="0" u="none" strike="noStrike" cap="none" dirty="0" smtClean="0">
                <a:solidFill>
                  <a:schemeClr val="dk1"/>
                </a:solidFill>
                <a:latin typeface="Calibri" panose="020F0502020204030204" pitchFamily="34" charset="0"/>
                <a:ea typeface="Tahoma"/>
                <a:cs typeface="Tahoma"/>
                <a:sym typeface="Tahoma"/>
              </a:rPr>
              <a:t>Open communication and collaborative mindsets to support new ways of working</a:t>
            </a:r>
            <a:endParaRPr lang="en-US" b="0" i="0" u="none" strike="noStrike" cap="none" dirty="0">
              <a:solidFill>
                <a:schemeClr val="dk1"/>
              </a:solidFill>
              <a:latin typeface="Calibri" panose="020F0502020204030204" pitchFamily="34" charset="0"/>
              <a:ea typeface="Tahoma"/>
              <a:cs typeface="Tahoma"/>
              <a:sym typeface="Tahoma"/>
            </a:endParaRPr>
          </a:p>
          <a:p>
            <a:pPr marL="538163" marR="0" lvl="0" indent="-538163" algn="l" rtl="0">
              <a:lnSpc>
                <a:spcPct val="110000"/>
              </a:lnSpc>
              <a:spcBef>
                <a:spcPts val="300"/>
              </a:spcBef>
              <a:spcAft>
                <a:spcPts val="300"/>
              </a:spcAft>
              <a:buClr>
                <a:schemeClr val="dk1"/>
              </a:buClr>
              <a:buSzPct val="98000"/>
              <a:buFont typeface="Wingdings" panose="05000000000000000000" pitchFamily="2" charset="2"/>
              <a:buChar char="§"/>
            </a:pPr>
            <a:r>
              <a:rPr lang="en-US" dirty="0" smtClean="0">
                <a:latin typeface="Calibri" panose="020F0502020204030204" pitchFamily="34" charset="0"/>
                <a:ea typeface="Tahoma"/>
                <a:cs typeface="Tahoma"/>
                <a:sym typeface="Tahoma"/>
              </a:rPr>
              <a:t>Valuing different work styles and working to your strengths </a:t>
            </a:r>
          </a:p>
          <a:p>
            <a:pPr marL="538163" marR="0" lvl="0" indent="-538163" algn="l" rtl="0">
              <a:lnSpc>
                <a:spcPct val="110000"/>
              </a:lnSpc>
              <a:spcBef>
                <a:spcPts val="300"/>
              </a:spcBef>
              <a:spcAft>
                <a:spcPts val="300"/>
              </a:spcAft>
              <a:buClr>
                <a:schemeClr val="dk1"/>
              </a:buClr>
              <a:buSzPct val="98000"/>
              <a:buFont typeface="Wingdings" panose="05000000000000000000" pitchFamily="2" charset="2"/>
              <a:buChar char="§"/>
            </a:pPr>
            <a:r>
              <a:rPr lang="en-US" b="0" i="0" u="none" strike="noStrike" cap="none" dirty="0" smtClean="0">
                <a:solidFill>
                  <a:schemeClr val="dk1"/>
                </a:solidFill>
                <a:latin typeface="Calibri" panose="020F0502020204030204" pitchFamily="34" charset="0"/>
                <a:ea typeface="Tahoma"/>
                <a:cs typeface="Tahoma"/>
                <a:sym typeface="Tahoma"/>
              </a:rPr>
              <a:t>Effective use of technology and being innovative</a:t>
            </a:r>
          </a:p>
          <a:p>
            <a:pPr marL="538163" marR="0" lvl="0" indent="-538163" algn="l" rtl="0">
              <a:lnSpc>
                <a:spcPct val="110000"/>
              </a:lnSpc>
              <a:spcBef>
                <a:spcPts val="300"/>
              </a:spcBef>
              <a:spcAft>
                <a:spcPts val="300"/>
              </a:spcAft>
              <a:buClr>
                <a:schemeClr val="dk1"/>
              </a:buClr>
              <a:buSzPct val="98000"/>
              <a:buFont typeface="Wingdings" panose="05000000000000000000" pitchFamily="2" charset="2"/>
              <a:buChar char="§"/>
            </a:pPr>
            <a:r>
              <a:rPr lang="en-US" dirty="0" smtClean="0">
                <a:latin typeface="Calibri" panose="020F0502020204030204" pitchFamily="34" charset="0"/>
                <a:ea typeface="Tahoma"/>
                <a:cs typeface="Tahoma"/>
                <a:sym typeface="Tahoma"/>
              </a:rPr>
              <a:t>Knowing what types of flexible work formats suit particular roles</a:t>
            </a:r>
          </a:p>
          <a:p>
            <a:pPr marL="538163" marR="0" lvl="0" indent="-538163" algn="l" rtl="0">
              <a:lnSpc>
                <a:spcPct val="110000"/>
              </a:lnSpc>
              <a:spcBef>
                <a:spcPts val="300"/>
              </a:spcBef>
              <a:spcAft>
                <a:spcPts val="300"/>
              </a:spcAft>
              <a:buClr>
                <a:schemeClr val="dk1"/>
              </a:buClr>
              <a:buSzPct val="98000"/>
              <a:buFont typeface="Wingdings" panose="05000000000000000000" pitchFamily="2" charset="2"/>
              <a:buChar char="§"/>
            </a:pPr>
            <a:r>
              <a:rPr lang="en-US" b="0" i="0" u="none" strike="noStrike" cap="none" dirty="0" smtClean="0">
                <a:solidFill>
                  <a:schemeClr val="dk1"/>
                </a:solidFill>
                <a:latin typeface="Calibri" panose="020F0502020204030204" pitchFamily="34" charset="0"/>
                <a:ea typeface="Tahoma"/>
                <a:cs typeface="Tahoma"/>
                <a:sym typeface="Tahoma"/>
              </a:rPr>
              <a:t>New management techniques including managing performance by outcome not presence</a:t>
            </a:r>
          </a:p>
          <a:p>
            <a:pPr marL="538163" marR="0" lvl="0" indent="-538163" algn="l" rtl="0">
              <a:lnSpc>
                <a:spcPct val="110000"/>
              </a:lnSpc>
              <a:spcBef>
                <a:spcPts val="300"/>
              </a:spcBef>
              <a:spcAft>
                <a:spcPts val="300"/>
              </a:spcAft>
              <a:buClr>
                <a:schemeClr val="dk1"/>
              </a:buClr>
              <a:buSzPct val="98000"/>
              <a:buFont typeface="Wingdings" panose="05000000000000000000" pitchFamily="2" charset="2"/>
              <a:buChar char="§"/>
            </a:pPr>
            <a:r>
              <a:rPr lang="en-AU" dirty="0" smtClean="0">
                <a:latin typeface="Calibri" panose="020F0502020204030204" pitchFamily="34" charset="0"/>
                <a:ea typeface="Tahoma"/>
                <a:cs typeface="Tahoma"/>
                <a:sym typeface="Tahoma"/>
              </a:rPr>
              <a:t>Focusing on the big picture</a:t>
            </a:r>
            <a:endParaRPr b="0" i="0" u="none" strike="noStrike" cap="none" dirty="0">
              <a:solidFill>
                <a:schemeClr val="dk1"/>
              </a:solidFill>
              <a:sym typeface="Calibri"/>
            </a:endParaRPr>
          </a:p>
          <a:p>
            <a:pPr marL="342900" marR="0" lvl="0" indent="-342900" algn="l" rtl="0">
              <a:lnSpc>
                <a:spcPct val="80000"/>
              </a:lnSpc>
              <a:spcBef>
                <a:spcPts val="392"/>
              </a:spcBef>
              <a:spcAft>
                <a:spcPts val="0"/>
              </a:spcAft>
              <a:buClr>
                <a:schemeClr val="dk1"/>
              </a:buClr>
              <a:buSzPct val="98000"/>
              <a:buFont typeface="Arial"/>
              <a:buNone/>
            </a:pPr>
            <a:endParaRPr sz="19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92"/>
              </a:spcBef>
              <a:spcAft>
                <a:spcPts val="0"/>
              </a:spcAft>
              <a:buClr>
                <a:schemeClr val="dk1"/>
              </a:buClr>
              <a:buSzPct val="98000"/>
              <a:buFont typeface="Arial"/>
              <a:buNone/>
            </a:pPr>
            <a:endParaRPr sz="19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92"/>
              </a:spcBef>
              <a:buClr>
                <a:schemeClr val="dk1"/>
              </a:buClr>
              <a:buSzPct val="98000"/>
              <a:buFont typeface="Arial"/>
              <a:buNone/>
            </a:pPr>
            <a:endParaRPr sz="1960" b="0" i="0" u="none" strike="noStrike" cap="none" dirty="0">
              <a:solidFill>
                <a:schemeClr val="dk1"/>
              </a:solidFill>
              <a:latin typeface="Calibri"/>
              <a:ea typeface="Calibri"/>
              <a:cs typeface="Calibri"/>
              <a:sym typeface="Calibri"/>
            </a:endParaRPr>
          </a:p>
        </p:txBody>
      </p:sp>
      <p:sp>
        <p:nvSpPr>
          <p:cNvPr id="7" name="Shape 132"/>
          <p:cNvSpPr txBox="1">
            <a:spLocks/>
          </p:cNvSpPr>
          <p:nvPr/>
        </p:nvSpPr>
        <p:spPr>
          <a:xfrm>
            <a:off x="-217123" y="-157162"/>
            <a:ext cx="95504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rtl val="0"/>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rgbClr val="0070C0"/>
              </a:buClr>
              <a:buSzPct val="25000"/>
            </a:pPr>
            <a:r>
              <a:rPr lang="en-AU" sz="4000" b="1" dirty="0" smtClean="0">
                <a:solidFill>
                  <a:srgbClr val="2F9DB3"/>
                </a:solidFill>
              </a:rPr>
              <a:t>Working </a:t>
            </a:r>
            <a:r>
              <a:rPr lang="en-AU" sz="4000" b="1" dirty="0" smtClean="0">
                <a:solidFill>
                  <a:srgbClr val="2F9DB3"/>
                </a:solidFill>
              </a:rPr>
              <a:t>flexibly includes:</a:t>
            </a:r>
            <a:endParaRPr lang="en-AU" sz="4000" b="1" dirty="0">
              <a:solidFill>
                <a:srgbClr val="2F9DB3"/>
              </a:solidFill>
            </a:endParaRPr>
          </a:p>
        </p:txBody>
      </p:sp>
    </p:spTree>
    <p:extLst>
      <p:ext uri="{BB962C8B-B14F-4D97-AF65-F5344CB8AC3E}">
        <p14:creationId xmlns:p14="http://schemas.microsoft.com/office/powerpoint/2010/main" val="31808969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AU" sz="3600" b="1" dirty="0" smtClean="0">
                <a:solidFill>
                  <a:srgbClr val="2F9DB3"/>
                </a:solidFill>
              </a:rPr>
              <a:t>Examples of </a:t>
            </a:r>
            <a:r>
              <a:rPr lang="en-AU" sz="3600" b="1" dirty="0" smtClean="0">
                <a:solidFill>
                  <a:srgbClr val="2F9DB3"/>
                </a:solidFill>
              </a:rPr>
              <a:t>working flexibly</a:t>
            </a:r>
            <a:endParaRPr lang="en-AU" sz="3600" b="1" dirty="0">
              <a:solidFill>
                <a:srgbClr val="2F9DB3"/>
              </a:solidFill>
            </a:endParaRPr>
          </a:p>
        </p:txBody>
      </p:sp>
      <p:sp>
        <p:nvSpPr>
          <p:cNvPr id="3" name="Text Placeholder 2"/>
          <p:cNvSpPr>
            <a:spLocks noGrp="1"/>
          </p:cNvSpPr>
          <p:nvPr>
            <p:ph type="body" idx="1"/>
          </p:nvPr>
        </p:nvSpPr>
        <p:spPr>
          <a:xfrm>
            <a:off x="68103" y="805248"/>
            <a:ext cx="8875987" cy="5621310"/>
          </a:xfrm>
        </p:spPr>
        <p:txBody>
          <a:bodyPr/>
          <a:lstStyle/>
          <a:p>
            <a:endParaRPr lang="en-AU" sz="2000" dirty="0" smtClean="0"/>
          </a:p>
          <a:p>
            <a:r>
              <a:rPr lang="en-AU" sz="2000" dirty="0" smtClean="0"/>
              <a:t>Working away from the office – useful when you need to concentrate!</a:t>
            </a:r>
          </a:p>
          <a:p>
            <a:r>
              <a:rPr lang="en-AU" sz="2000" dirty="0" smtClean="0"/>
              <a:t>Long weekends off over summer/winter – especially motivating for your beach-loving or ski-boarding staff!</a:t>
            </a:r>
          </a:p>
          <a:p>
            <a:r>
              <a:rPr lang="en-AU" sz="2000" dirty="0" smtClean="0"/>
              <a:t>Full-time </a:t>
            </a:r>
            <a:r>
              <a:rPr lang="en-AU" sz="2000" dirty="0" smtClean="0"/>
              <a:t>during peak periods and part-time during non-peak periods with flexibility to support during unanticipated crises/surge periods</a:t>
            </a:r>
          </a:p>
          <a:p>
            <a:r>
              <a:rPr lang="en-AU" sz="2000" dirty="0" smtClean="0"/>
              <a:t>Two hour lunch breaks for </a:t>
            </a:r>
            <a:r>
              <a:rPr lang="en-AU" sz="2000" dirty="0" smtClean="0"/>
              <a:t>exercise or a nap – a little siesta can do wonders for productivity!</a:t>
            </a:r>
            <a:endParaRPr lang="en-AU" sz="2000" dirty="0" smtClean="0"/>
          </a:p>
          <a:p>
            <a:r>
              <a:rPr lang="en-AU" sz="2000" dirty="0" smtClean="0"/>
              <a:t>Work from home one or two afternoons/evenings per week</a:t>
            </a:r>
          </a:p>
          <a:p>
            <a:r>
              <a:rPr lang="en-AU" sz="2000" dirty="0" smtClean="0"/>
              <a:t>Early/late starts and early/late finish times</a:t>
            </a:r>
            <a:endParaRPr lang="en-AU" sz="2000" dirty="0" smtClean="0"/>
          </a:p>
          <a:p>
            <a:r>
              <a:rPr lang="en-AU" sz="2000" dirty="0" smtClean="0"/>
              <a:t>Job-sharing/buddying – especially useful for high value work</a:t>
            </a:r>
            <a:endParaRPr lang="en-AU" sz="2000" dirty="0" smtClean="0"/>
          </a:p>
          <a:p>
            <a:r>
              <a:rPr lang="en-AU" sz="2000" dirty="0" smtClean="0"/>
              <a:t>Purchased leave to cover the 12 weeks of school </a:t>
            </a:r>
            <a:r>
              <a:rPr lang="en-AU" sz="2000" dirty="0" smtClean="0"/>
              <a:t>holidays or </a:t>
            </a:r>
            <a:r>
              <a:rPr lang="en-AU" sz="2000" dirty="0" smtClean="0"/>
              <a:t>reduce to 2-3 days a week during school holidays</a:t>
            </a:r>
          </a:p>
          <a:p>
            <a:r>
              <a:rPr lang="en-AU" sz="2000" dirty="0" smtClean="0"/>
              <a:t>Three </a:t>
            </a:r>
            <a:r>
              <a:rPr lang="en-AU" sz="2000" dirty="0" smtClean="0"/>
              <a:t>longer days and two shorter days </a:t>
            </a:r>
          </a:p>
          <a:p>
            <a:r>
              <a:rPr lang="en-AU" sz="2000" dirty="0" smtClean="0"/>
              <a:t>Rosters/shifts/on call </a:t>
            </a:r>
            <a:endParaRPr lang="en-AU" sz="2000" dirty="0" smtClean="0"/>
          </a:p>
          <a:p>
            <a:pPr marL="177800" indent="0" algn="ctr">
              <a:buNone/>
            </a:pPr>
            <a:r>
              <a:rPr lang="en-AU" sz="2000" b="1" i="1" dirty="0" smtClean="0"/>
              <a:t>Be open to testing creative </a:t>
            </a:r>
            <a:r>
              <a:rPr lang="en-AU" sz="2000" b="1" i="1" dirty="0" smtClean="0"/>
              <a:t>arrangements! </a:t>
            </a:r>
            <a:r>
              <a:rPr lang="en-AU" sz="2000" b="1" i="1" dirty="0" smtClean="0"/>
              <a:t> </a:t>
            </a:r>
            <a:endParaRPr lang="en-AU" sz="2000" b="1" i="1" dirty="0" smtClean="0"/>
          </a:p>
          <a:p>
            <a:endParaRPr lang="en-AU" sz="2000" dirty="0" smtClean="0"/>
          </a:p>
          <a:p>
            <a:endParaRPr lang="en-AU" sz="2000" dirty="0"/>
          </a:p>
        </p:txBody>
      </p:sp>
    </p:spTree>
    <p:extLst>
      <p:ext uri="{BB962C8B-B14F-4D97-AF65-F5344CB8AC3E}">
        <p14:creationId xmlns:p14="http://schemas.microsoft.com/office/powerpoint/2010/main" val="360345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solidFill>
                  <a:srgbClr val="2F9DB3"/>
                </a:solidFill>
              </a:rPr>
              <a:t>Remember…it’s about </a:t>
            </a:r>
            <a:br>
              <a:rPr lang="en-AU" sz="4000" b="1" dirty="0" smtClean="0">
                <a:solidFill>
                  <a:srgbClr val="2F9DB3"/>
                </a:solidFill>
              </a:rPr>
            </a:br>
            <a:r>
              <a:rPr lang="en-AU" sz="4000" b="1" i="1" u="sng" dirty="0" smtClean="0">
                <a:solidFill>
                  <a:srgbClr val="2F9DB3"/>
                </a:solidFill>
              </a:rPr>
              <a:t>flexible</a:t>
            </a:r>
            <a:r>
              <a:rPr lang="en-AU" sz="4000" b="1" i="1" dirty="0" smtClean="0">
                <a:solidFill>
                  <a:srgbClr val="2F9DB3"/>
                </a:solidFill>
              </a:rPr>
              <a:t> </a:t>
            </a:r>
            <a:r>
              <a:rPr lang="en-AU" sz="4000" b="1" dirty="0" smtClean="0">
                <a:solidFill>
                  <a:srgbClr val="2F9DB3"/>
                </a:solidFill>
              </a:rPr>
              <a:t> work arrangements </a:t>
            </a:r>
            <a:endParaRPr lang="en-AU" sz="4000" b="1" dirty="0">
              <a:solidFill>
                <a:srgbClr val="2F9DB3"/>
              </a:solidFill>
            </a:endParaRPr>
          </a:p>
        </p:txBody>
      </p:sp>
      <p:sp>
        <p:nvSpPr>
          <p:cNvPr id="3" name="Text Placeholder 2"/>
          <p:cNvSpPr>
            <a:spLocks noGrp="1"/>
          </p:cNvSpPr>
          <p:nvPr>
            <p:ph type="body" idx="1"/>
          </p:nvPr>
        </p:nvSpPr>
        <p:spPr>
          <a:xfrm>
            <a:off x="457200" y="1600200"/>
            <a:ext cx="8311662" cy="4525963"/>
          </a:xfrm>
        </p:spPr>
        <p:txBody>
          <a:bodyPr/>
          <a:lstStyle/>
          <a:p>
            <a:pPr indent="-342900">
              <a:spcBef>
                <a:spcPts val="0"/>
              </a:spcBef>
              <a:buFont typeface="Arial" panose="020B0604020202020204" pitchFamily="34" charset="0"/>
              <a:buChar char="•"/>
            </a:pPr>
            <a:endParaRPr lang="en-AU" sz="3200" dirty="0" smtClean="0">
              <a:solidFill>
                <a:srgbClr val="000000"/>
              </a:solidFill>
              <a:latin typeface="Arial"/>
              <a:ea typeface="Arial"/>
              <a:cs typeface="Arial"/>
            </a:endParaRPr>
          </a:p>
          <a:p>
            <a:pPr indent="-342900">
              <a:spcBef>
                <a:spcPts val="0"/>
              </a:spcBef>
              <a:buFont typeface="Arial" panose="020B0604020202020204" pitchFamily="34" charset="0"/>
              <a:buChar char="•"/>
            </a:pPr>
            <a:r>
              <a:rPr lang="en-AU" sz="3200" dirty="0" smtClean="0">
                <a:solidFill>
                  <a:srgbClr val="000000"/>
                </a:solidFill>
                <a:latin typeface="Arial"/>
                <a:ea typeface="Arial"/>
                <a:cs typeface="Arial"/>
              </a:rPr>
              <a:t>Capable </a:t>
            </a:r>
            <a:r>
              <a:rPr lang="en-AU" sz="3200" dirty="0">
                <a:solidFill>
                  <a:srgbClr val="000000"/>
                </a:solidFill>
                <a:latin typeface="Arial"/>
                <a:ea typeface="Arial"/>
                <a:cs typeface="Arial"/>
              </a:rPr>
              <a:t>of bending easily without breaking.</a:t>
            </a:r>
          </a:p>
          <a:p>
            <a:pPr indent="-342900">
              <a:spcBef>
                <a:spcPts val="0"/>
              </a:spcBef>
              <a:buFont typeface="Arial" panose="020B0604020202020204" pitchFamily="34" charset="0"/>
              <a:buChar char="•"/>
            </a:pPr>
            <a:r>
              <a:rPr lang="en-AU" sz="3200" dirty="0">
                <a:solidFill>
                  <a:srgbClr val="000000"/>
                </a:solidFill>
                <a:latin typeface="Arial"/>
                <a:ea typeface="Arial"/>
                <a:cs typeface="Arial"/>
              </a:rPr>
              <a:t>Able to be easily modified to respond to altered circumstances.</a:t>
            </a:r>
          </a:p>
          <a:p>
            <a:pPr indent="-342900">
              <a:spcBef>
                <a:spcPts val="0"/>
              </a:spcBef>
              <a:buFont typeface="Arial" panose="020B0604020202020204" pitchFamily="34" charset="0"/>
              <a:buChar char="•"/>
            </a:pPr>
            <a:r>
              <a:rPr lang="en-AU" sz="3200" dirty="0" smtClean="0">
                <a:solidFill>
                  <a:srgbClr val="000000"/>
                </a:solidFill>
                <a:latin typeface="Arial"/>
                <a:ea typeface="Arial"/>
                <a:cs typeface="Arial"/>
              </a:rPr>
              <a:t>Ready </a:t>
            </a:r>
            <a:r>
              <a:rPr lang="en-AU" sz="3200" dirty="0">
                <a:solidFill>
                  <a:srgbClr val="000000"/>
                </a:solidFill>
                <a:latin typeface="Arial"/>
                <a:ea typeface="Arial"/>
                <a:cs typeface="Arial"/>
              </a:rPr>
              <a:t>and able to change so as to adapt to different circumstances.</a:t>
            </a:r>
          </a:p>
          <a:p>
            <a:endParaRPr lang="en-AU" dirty="0"/>
          </a:p>
        </p:txBody>
      </p:sp>
    </p:spTree>
    <p:extLst>
      <p:ext uri="{BB962C8B-B14F-4D97-AF65-F5344CB8AC3E}">
        <p14:creationId xmlns:p14="http://schemas.microsoft.com/office/powerpoint/2010/main" val="184413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Shape 132"/>
          <p:cNvSpPr txBox="1">
            <a:spLocks/>
          </p:cNvSpPr>
          <p:nvPr/>
        </p:nvSpPr>
        <p:spPr>
          <a:xfrm>
            <a:off x="0" y="427037"/>
            <a:ext cx="91440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rgbClr val="0070C0"/>
              </a:buClr>
              <a:buSzPct val="25000"/>
            </a:pPr>
            <a:endParaRPr lang="en-AU" sz="4000" b="1" dirty="0">
              <a:solidFill>
                <a:srgbClr val="0070C0"/>
              </a:solidFill>
            </a:endParaRPr>
          </a:p>
        </p:txBody>
      </p:sp>
      <p:pic>
        <p:nvPicPr>
          <p:cNvPr id="5" name="Picture 4" descr="Powerpoint - Flexible buisinessman.jpg"/>
          <p:cNvPicPr>
            <a:picLocks noChangeAspect="1"/>
          </p:cNvPicPr>
          <p:nvPr/>
        </p:nvPicPr>
        <p:blipFill>
          <a:blip r:embed="rId3" cstate="screen"/>
          <a:stretch>
            <a:fillRect/>
          </a:stretch>
        </p:blipFill>
        <p:spPr>
          <a:xfrm>
            <a:off x="0" y="0"/>
            <a:ext cx="9135879" cy="6858000"/>
          </a:xfrm>
          <a:prstGeom prst="rect">
            <a:avLst/>
          </a:prstGeom>
        </p:spPr>
      </p:pic>
      <p:sp>
        <p:nvSpPr>
          <p:cNvPr id="2" name="TextBox 1"/>
          <p:cNvSpPr txBox="1"/>
          <p:nvPr/>
        </p:nvSpPr>
        <p:spPr>
          <a:xfrm>
            <a:off x="971647" y="3429000"/>
            <a:ext cx="7408920" cy="1077218"/>
          </a:xfrm>
          <a:prstGeom prst="rect">
            <a:avLst/>
          </a:prstGeom>
          <a:noFill/>
        </p:spPr>
        <p:txBody>
          <a:bodyPr wrap="square" rtlCol="0">
            <a:spAutoFit/>
          </a:bodyPr>
          <a:lstStyle/>
          <a:p>
            <a:pPr algn="ctr">
              <a:buClr>
                <a:srgbClr val="0070C0"/>
              </a:buClr>
              <a:buSzPct val="25000"/>
            </a:pPr>
            <a:r>
              <a:rPr lang="en-AU" sz="3200" dirty="0" smtClean="0">
                <a:solidFill>
                  <a:schemeClr val="tx1"/>
                </a:solidFill>
                <a:latin typeface="Helvetica LT Std Black" panose="020B0904030502020204" pitchFamily="34" charset="0"/>
              </a:rPr>
              <a:t>Supporting your staff to work more </a:t>
            </a:r>
            <a:r>
              <a:rPr lang="en-AU" sz="3200" dirty="0" smtClean="0">
                <a:solidFill>
                  <a:schemeClr val="tx1"/>
                </a:solidFill>
                <a:latin typeface="Helvetica LT Std Black" panose="020B0904030502020204" pitchFamily="34" charset="0"/>
              </a:rPr>
              <a:t>flexibly</a:t>
            </a:r>
            <a:endParaRPr lang="en-AU" sz="3200" dirty="0" smtClean="0">
              <a:solidFill>
                <a:schemeClr val="tx1"/>
              </a:solidFill>
              <a:latin typeface="Helvetica LT Std Black" panose="020B0904030502020204" pitchFamily="34" charset="0"/>
            </a:endParaRPr>
          </a:p>
        </p:txBody>
      </p:sp>
      <p:sp>
        <p:nvSpPr>
          <p:cNvPr id="3" name="TextBox 2"/>
          <p:cNvSpPr txBox="1"/>
          <p:nvPr/>
        </p:nvSpPr>
        <p:spPr>
          <a:xfrm>
            <a:off x="3706856" y="6588695"/>
            <a:ext cx="1478290" cy="538609"/>
          </a:xfrm>
          <a:prstGeom prst="rect">
            <a:avLst/>
          </a:prstGeom>
          <a:noFill/>
        </p:spPr>
        <p:txBody>
          <a:bodyPr wrap="none" rtlCol="0">
            <a:spAutoFit/>
          </a:bodyPr>
          <a:lstStyle/>
          <a:p>
            <a:r>
              <a:rPr lang="en-AU" sz="1100" dirty="0"/>
              <a:t>© </a:t>
            </a:r>
            <a:r>
              <a:rPr lang="en-AU" sz="1100" dirty="0" err="1"/>
              <a:t>AdaptAbility@Work</a:t>
            </a:r>
            <a:endParaRPr lang="en-AU" sz="1100" dirty="0"/>
          </a:p>
          <a:p>
            <a:endParaRPr lang="en-AU" dirty="0"/>
          </a:p>
        </p:txBody>
      </p:sp>
    </p:spTree>
    <p:extLst>
      <p:ext uri="{BB962C8B-B14F-4D97-AF65-F5344CB8AC3E}">
        <p14:creationId xmlns:p14="http://schemas.microsoft.com/office/powerpoint/2010/main" val="7878542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2F9DB3"/>
                </a:solidFill>
              </a:rPr>
              <a:t>Adopt </a:t>
            </a:r>
            <a:r>
              <a:rPr lang="en-AU" b="1" dirty="0" smtClean="0">
                <a:solidFill>
                  <a:srgbClr val="2F9DB3"/>
                </a:solidFill>
              </a:rPr>
              <a:t>a ‘Future-Flex’ Mindset</a:t>
            </a:r>
            <a:endParaRPr lang="en-AU" b="1" dirty="0">
              <a:solidFill>
                <a:srgbClr val="2F9DB3"/>
              </a:solidFill>
            </a:endParaRPr>
          </a:p>
        </p:txBody>
      </p:sp>
      <p:sp>
        <p:nvSpPr>
          <p:cNvPr id="3" name="Text Placeholder 2"/>
          <p:cNvSpPr>
            <a:spLocks noGrp="1"/>
          </p:cNvSpPr>
          <p:nvPr>
            <p:ph type="body" idx="1"/>
          </p:nvPr>
        </p:nvSpPr>
        <p:spPr>
          <a:xfrm>
            <a:off x="0" y="1105930"/>
            <a:ext cx="9069859" cy="4525963"/>
          </a:xfrm>
        </p:spPr>
        <p:txBody>
          <a:bodyPr/>
          <a:lstStyle/>
          <a:p>
            <a:pPr marL="177800" indent="0">
              <a:buNone/>
            </a:pPr>
            <a:endParaRPr lang="en-AU" sz="3600" dirty="0" smtClean="0"/>
          </a:p>
          <a:p>
            <a:pPr marL="920750" indent="-742950">
              <a:buFont typeface="+mj-lt"/>
              <a:buAutoNum type="arabicPeriod"/>
            </a:pPr>
            <a:r>
              <a:rPr lang="en-AU" sz="3600" dirty="0" smtClean="0"/>
              <a:t>Start </a:t>
            </a:r>
            <a:r>
              <a:rPr lang="en-AU" sz="3600" dirty="0"/>
              <a:t>with the t</a:t>
            </a:r>
            <a:r>
              <a:rPr lang="en-AU" sz="3600" dirty="0" smtClean="0"/>
              <a:t>eam not the individual. </a:t>
            </a:r>
            <a:endParaRPr lang="en-AU" sz="3600" dirty="0"/>
          </a:p>
          <a:p>
            <a:pPr marL="920750" indent="-742950">
              <a:buFont typeface="+mj-lt"/>
              <a:buAutoNum type="arabicPeriod"/>
            </a:pPr>
            <a:r>
              <a:rPr lang="en-AU" sz="3600" dirty="0" smtClean="0"/>
              <a:t>Challenge assumptions.</a:t>
            </a:r>
            <a:r>
              <a:rPr lang="en-AU" sz="3600" dirty="0"/>
              <a:t>  </a:t>
            </a:r>
          </a:p>
          <a:p>
            <a:pPr marL="920750" indent="-742950">
              <a:buFont typeface="+mj-lt"/>
              <a:buAutoNum type="arabicPeriod"/>
            </a:pPr>
            <a:r>
              <a:rPr lang="en-AU" sz="3600" dirty="0" smtClean="0"/>
              <a:t>View flexibility </a:t>
            </a:r>
            <a:r>
              <a:rPr lang="en-AU" sz="3600" dirty="0"/>
              <a:t>as a </a:t>
            </a:r>
            <a:r>
              <a:rPr lang="en-AU" sz="3600" dirty="0" smtClean="0"/>
              <a:t>business tool not just an HR policy. </a:t>
            </a:r>
            <a:endParaRPr lang="en-AU" sz="3600" dirty="0"/>
          </a:p>
          <a:p>
            <a:pPr marL="920750" indent="-742950">
              <a:buFont typeface="+mj-lt"/>
              <a:buAutoNum type="arabicPeriod"/>
            </a:pPr>
            <a:r>
              <a:rPr lang="en-AU" sz="3600" dirty="0" smtClean="0"/>
              <a:t>Define flexibility broadly</a:t>
            </a:r>
            <a:r>
              <a:rPr lang="en-AU" sz="3600" dirty="0"/>
              <a:t>. </a:t>
            </a:r>
          </a:p>
          <a:p>
            <a:pPr marL="177800" indent="0">
              <a:buNone/>
            </a:pPr>
            <a:r>
              <a:rPr lang="en-AU" sz="1200" dirty="0" smtClean="0"/>
              <a:t>                                    </a:t>
            </a:r>
          </a:p>
          <a:p>
            <a:pPr marL="177800" indent="0">
              <a:buNone/>
            </a:pPr>
            <a:r>
              <a:rPr lang="en-AU" sz="1200" dirty="0"/>
              <a:t> </a:t>
            </a:r>
            <a:r>
              <a:rPr lang="en-AU" sz="1200" dirty="0" smtClean="0"/>
              <a:t>                                                                     Future-Flex </a:t>
            </a:r>
            <a:r>
              <a:rPr lang="en-AU" sz="1200" dirty="0"/>
              <a:t>– Mainstreaming Flexibility by team design, Diversity Council Australia 2017</a:t>
            </a:r>
          </a:p>
          <a:p>
            <a:pPr marL="177800" lvl="0" indent="0" algn="ctr">
              <a:buNone/>
            </a:pPr>
            <a:endParaRPr lang="en-AU" sz="2400" i="1" dirty="0" smtClean="0"/>
          </a:p>
        </p:txBody>
      </p:sp>
    </p:spTree>
    <p:extLst>
      <p:ext uri="{BB962C8B-B14F-4D97-AF65-F5344CB8AC3E}">
        <p14:creationId xmlns:p14="http://schemas.microsoft.com/office/powerpoint/2010/main" val="24036802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42910</TotalTime>
  <Words>1791</Words>
  <Application>Microsoft Office PowerPoint</Application>
  <PresentationFormat>On-screen Show (4:3)</PresentationFormat>
  <Paragraphs>211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Tahoma</vt:lpstr>
      <vt:lpstr>Calibri</vt:lpstr>
      <vt:lpstr>Helvetica LT Std Black</vt:lpstr>
      <vt:lpstr>Century Gothic</vt:lpstr>
      <vt:lpstr>Arial</vt:lpstr>
      <vt:lpstr>Wingdings</vt:lpstr>
      <vt:lpstr>Helvetica LT Std Light</vt:lpstr>
      <vt:lpstr>Office Theme</vt:lpstr>
      <vt:lpstr>PowerPoint Presentation</vt:lpstr>
      <vt:lpstr>Working flexibly is about  working smarter </vt:lpstr>
      <vt:lpstr>PowerPoint Presentation</vt:lpstr>
      <vt:lpstr>Everyone has a role to play…</vt:lpstr>
      <vt:lpstr>PowerPoint Presentation</vt:lpstr>
      <vt:lpstr>Examples of working flexibly</vt:lpstr>
      <vt:lpstr>Remember…it’s about  flexible  work arrangements </vt:lpstr>
      <vt:lpstr>PowerPoint Presentation</vt:lpstr>
      <vt:lpstr>Adopt a ‘Future-Flex’ Mindset</vt:lpstr>
      <vt:lpstr>Tips for managing staff that work flexibly</vt:lpstr>
      <vt:lpstr>PowerPoint Presentation</vt:lpstr>
      <vt:lpstr>Managers are key to success! </vt:lpstr>
      <vt:lpstr>Mutual benefit meets mutual responsibility…</vt:lpstr>
      <vt:lpstr>PowerPoint Presentation</vt:lpstr>
      <vt:lpstr>PowerPoint Presentation</vt:lpstr>
      <vt:lpstr>PowerPoint Presentation</vt:lpstr>
      <vt:lpstr>Working flexibly – smart work practices</vt:lpstr>
      <vt:lpstr>PowerPoint Presentation</vt:lpstr>
      <vt:lpstr>Know how to redesign roles and teams</vt:lpstr>
      <vt:lpstr>PowerPoint Presentation</vt:lpstr>
      <vt:lpstr>Key messages </vt:lpstr>
      <vt:lpstr>Take action!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flexible and productive teams in HPD</dc:title>
  <dc:creator>Tanya</dc:creator>
  <cp:lastModifiedBy>Tanya Dannock</cp:lastModifiedBy>
  <cp:revision>756</cp:revision>
  <cp:lastPrinted>2016-09-14T13:10:57Z</cp:lastPrinted>
  <dcterms:modified xsi:type="dcterms:W3CDTF">2017-05-21T04:51:22Z</dcterms:modified>
</cp:coreProperties>
</file>